
<file path=[Content_Types].xml><?xml version="1.0" encoding="utf-8"?>
<Types xmlns="http://schemas.openxmlformats.org/package/2006/content-types">
  <Default Extension="xml" ContentType="application/xml"/>
  <Default Extension="jpeg" ContentType="image/jpeg"/>
  <Default Extension="png" ContentType="image/png"/>
  <Default Extension="gif" ContentType="image/gi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95" r:id="rId1"/>
  </p:sldMasterIdLst>
  <p:notesMasterIdLst>
    <p:notesMasterId r:id="rId46"/>
  </p:notesMasterIdLst>
  <p:handoutMasterIdLst>
    <p:handoutMasterId r:id="rId47"/>
  </p:handoutMasterIdLst>
  <p:sldIdLst>
    <p:sldId id="582" r:id="rId2"/>
    <p:sldId id="750" r:id="rId3"/>
    <p:sldId id="782" r:id="rId4"/>
    <p:sldId id="783" r:id="rId5"/>
    <p:sldId id="777" r:id="rId6"/>
    <p:sldId id="751" r:id="rId7"/>
    <p:sldId id="752" r:id="rId8"/>
    <p:sldId id="753" r:id="rId9"/>
    <p:sldId id="755" r:id="rId10"/>
    <p:sldId id="756" r:id="rId11"/>
    <p:sldId id="757" r:id="rId12"/>
    <p:sldId id="758" r:id="rId13"/>
    <p:sldId id="759" r:id="rId14"/>
    <p:sldId id="760" r:id="rId15"/>
    <p:sldId id="761" r:id="rId16"/>
    <p:sldId id="762" r:id="rId17"/>
    <p:sldId id="763" r:id="rId18"/>
    <p:sldId id="764" r:id="rId19"/>
    <p:sldId id="765" r:id="rId20"/>
    <p:sldId id="780" r:id="rId21"/>
    <p:sldId id="743" r:id="rId22"/>
    <p:sldId id="754" r:id="rId23"/>
    <p:sldId id="767" r:id="rId24"/>
    <p:sldId id="768" r:id="rId25"/>
    <p:sldId id="785" r:id="rId26"/>
    <p:sldId id="769" r:id="rId27"/>
    <p:sldId id="652" r:id="rId28"/>
    <p:sldId id="655" r:id="rId29"/>
    <p:sldId id="776" r:id="rId30"/>
    <p:sldId id="771" r:id="rId31"/>
    <p:sldId id="766" r:id="rId32"/>
    <p:sldId id="744" r:id="rId33"/>
    <p:sldId id="745" r:id="rId34"/>
    <p:sldId id="746" r:id="rId35"/>
    <p:sldId id="747" r:id="rId36"/>
    <p:sldId id="748" r:id="rId37"/>
    <p:sldId id="778" r:id="rId38"/>
    <p:sldId id="734" r:id="rId39"/>
    <p:sldId id="775" r:id="rId40"/>
    <p:sldId id="786" r:id="rId41"/>
    <p:sldId id="772" r:id="rId42"/>
    <p:sldId id="773" r:id="rId43"/>
    <p:sldId id="774" r:id="rId44"/>
    <p:sldId id="779" r:id="rId4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ohnathan Rush" initials="JR" lastIdx="1"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AEAEA"/>
    <a:srgbClr val="DDDDDD"/>
    <a:srgbClr val="E8961E"/>
    <a:srgbClr val="ED7D15"/>
    <a:srgbClr val="F6B00E"/>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542" autoAdjust="0"/>
    <p:restoredTop sz="84774" autoAdjust="0"/>
  </p:normalViewPr>
  <p:slideViewPr>
    <p:cSldViewPr snapToGrid="0" snapToObjects="1">
      <p:cViewPr varScale="1">
        <p:scale>
          <a:sx n="107" d="100"/>
          <a:sy n="107" d="100"/>
        </p:scale>
        <p:origin x="1696" y="160"/>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notesMaster" Target="notesMasters/notesMaster1.xml"/><Relationship Id="rId47" Type="http://schemas.openxmlformats.org/officeDocument/2006/relationships/handoutMaster" Target="handoutMasters/handoutMaster1.xml"/><Relationship Id="rId48" Type="http://schemas.openxmlformats.org/officeDocument/2006/relationships/commentAuthors" Target="commentAuthors.xml"/><Relationship Id="rId49" Type="http://schemas.openxmlformats.org/officeDocument/2006/relationships/presProps" Target="presProp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50" Type="http://schemas.openxmlformats.org/officeDocument/2006/relationships/viewProps" Target="viewProps.xml"/><Relationship Id="rId51" Type="http://schemas.openxmlformats.org/officeDocument/2006/relationships/theme" Target="theme/theme1.xml"/><Relationship Id="rId52"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C156B7C1-BB82-2C46-BA0C-D02FAD3BA38A}" type="datetimeFigureOut">
              <a:rPr lang="en-US" smtClean="0"/>
              <a:t>2/16/17</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6BB02150-0436-8C46-AF55-6470FB23F6A5}" type="slidenum">
              <a:rPr lang="en-US" smtClean="0"/>
              <a:t>‹#›</a:t>
            </a:fld>
            <a:endParaRPr lang="en-US"/>
          </a:p>
        </p:txBody>
      </p:sp>
    </p:spTree>
    <p:extLst>
      <p:ext uri="{BB962C8B-B14F-4D97-AF65-F5344CB8AC3E}">
        <p14:creationId xmlns:p14="http://schemas.microsoft.com/office/powerpoint/2010/main" val="27092600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76CF14D-2CD2-6A4A-8281-4ADC4B36E4DD}" type="datetimeFigureOut">
              <a:rPr lang="en-US" smtClean="0"/>
              <a:t>2/16/17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C8BC009-2ADF-2041-BCE7-F37E35972E70}" type="slidenum">
              <a:rPr lang="en-US" smtClean="0"/>
              <a:t>‹#›</a:t>
            </a:fld>
            <a:endParaRPr lang="en-US"/>
          </a:p>
        </p:txBody>
      </p:sp>
    </p:spTree>
    <p:extLst>
      <p:ext uri="{BB962C8B-B14F-4D97-AF65-F5344CB8AC3E}">
        <p14:creationId xmlns:p14="http://schemas.microsoft.com/office/powerpoint/2010/main" val="477772565"/>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 Id="rId3" Type="http://schemas.openxmlformats.org/officeDocument/2006/relationships/hyperlink" Target="http://wiki.apache.org/hadoop/SecondaryNameNode" TargetMode="Externa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C8BC009-2ADF-2041-BCE7-F37E35972E70}" type="slidenum">
              <a:rPr lang="en-US" smtClean="0"/>
              <a:t>1</a:t>
            </a:fld>
            <a:endParaRPr lang="en-US"/>
          </a:p>
        </p:txBody>
      </p:sp>
    </p:spTree>
    <p:extLst>
      <p:ext uri="{BB962C8B-B14F-4D97-AF65-F5344CB8AC3E}">
        <p14:creationId xmlns:p14="http://schemas.microsoft.com/office/powerpoint/2010/main" val="6646654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Summary. </a:t>
            </a:r>
          </a:p>
        </p:txBody>
      </p:sp>
      <p:sp>
        <p:nvSpPr>
          <p:cNvPr id="4" name="Slide Number Placeholder 3"/>
          <p:cNvSpPr>
            <a:spLocks noGrp="1"/>
          </p:cNvSpPr>
          <p:nvPr>
            <p:ph type="sldNum" sz="quarter" idx="10"/>
          </p:nvPr>
        </p:nvSpPr>
        <p:spPr/>
        <p:txBody>
          <a:bodyPr/>
          <a:lstStyle/>
          <a:p>
            <a:fld id="{6C8BC009-2ADF-2041-BCE7-F37E35972E70}" type="slidenum">
              <a:rPr lang="en-US" smtClean="0"/>
              <a:t>17</a:t>
            </a:fld>
            <a:endParaRPr lang="en-US"/>
          </a:p>
        </p:txBody>
      </p:sp>
    </p:spTree>
    <p:extLst>
      <p:ext uri="{BB962C8B-B14F-4D97-AF65-F5344CB8AC3E}">
        <p14:creationId xmlns:p14="http://schemas.microsoft.com/office/powerpoint/2010/main" val="17382800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Run in the memory of the mapper. </a:t>
            </a:r>
          </a:p>
        </p:txBody>
      </p:sp>
      <p:sp>
        <p:nvSpPr>
          <p:cNvPr id="4" name="Slide Number Placeholder 3"/>
          <p:cNvSpPr>
            <a:spLocks noGrp="1"/>
          </p:cNvSpPr>
          <p:nvPr>
            <p:ph type="sldNum" sz="quarter" idx="10"/>
          </p:nvPr>
        </p:nvSpPr>
        <p:spPr/>
        <p:txBody>
          <a:bodyPr/>
          <a:lstStyle/>
          <a:p>
            <a:fld id="{6C8BC009-2ADF-2041-BCE7-F37E35972E70}" type="slidenum">
              <a:rPr lang="en-US" smtClean="0"/>
              <a:t>18</a:t>
            </a:fld>
            <a:endParaRPr lang="en-US"/>
          </a:p>
        </p:txBody>
      </p:sp>
    </p:spTree>
    <p:extLst>
      <p:ext uri="{BB962C8B-B14F-4D97-AF65-F5344CB8AC3E}">
        <p14:creationId xmlns:p14="http://schemas.microsoft.com/office/powerpoint/2010/main" val="4005804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C8BC009-2ADF-2041-BCE7-F37E35972E70}" type="slidenum">
              <a:rPr lang="en-US" smtClean="0"/>
              <a:t>20</a:t>
            </a:fld>
            <a:endParaRPr lang="en-US"/>
          </a:p>
        </p:txBody>
      </p:sp>
    </p:spTree>
    <p:extLst>
      <p:ext uri="{BB962C8B-B14F-4D97-AF65-F5344CB8AC3E}">
        <p14:creationId xmlns:p14="http://schemas.microsoft.com/office/powerpoint/2010/main" val="7835377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C8BC009-2ADF-2041-BCE7-F37E35972E70}" type="slidenum">
              <a:rPr lang="en-US" smtClean="0"/>
              <a:t>21</a:t>
            </a:fld>
            <a:endParaRPr lang="en-US"/>
          </a:p>
        </p:txBody>
      </p:sp>
    </p:spTree>
    <p:extLst>
      <p:ext uri="{BB962C8B-B14F-4D97-AF65-F5344CB8AC3E}">
        <p14:creationId xmlns:p14="http://schemas.microsoft.com/office/powerpoint/2010/main" val="15208499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C8BC009-2ADF-2041-BCE7-F37E35972E70}" type="slidenum">
              <a:rPr lang="en-US" smtClean="0"/>
              <a:t>23</a:t>
            </a:fld>
            <a:endParaRPr lang="en-US"/>
          </a:p>
        </p:txBody>
      </p:sp>
    </p:spTree>
    <p:extLst>
      <p:ext uri="{BB962C8B-B14F-4D97-AF65-F5344CB8AC3E}">
        <p14:creationId xmlns:p14="http://schemas.microsoft.com/office/powerpoint/2010/main" val="7663881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code</a:t>
            </a:r>
          </a:p>
        </p:txBody>
      </p:sp>
      <p:sp>
        <p:nvSpPr>
          <p:cNvPr id="4" name="Slide Number Placeholder 3"/>
          <p:cNvSpPr>
            <a:spLocks noGrp="1"/>
          </p:cNvSpPr>
          <p:nvPr>
            <p:ph type="sldNum" sz="quarter" idx="10"/>
          </p:nvPr>
        </p:nvSpPr>
        <p:spPr/>
        <p:txBody>
          <a:bodyPr/>
          <a:lstStyle/>
          <a:p>
            <a:fld id="{6C8BC009-2ADF-2041-BCE7-F37E35972E70}" type="slidenum">
              <a:rPr lang="en-US" smtClean="0"/>
              <a:t>24</a:t>
            </a:fld>
            <a:endParaRPr lang="en-US"/>
          </a:p>
        </p:txBody>
      </p:sp>
    </p:spTree>
    <p:extLst>
      <p:ext uri="{BB962C8B-B14F-4D97-AF65-F5344CB8AC3E}">
        <p14:creationId xmlns:p14="http://schemas.microsoft.com/office/powerpoint/2010/main" val="10813912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2250 polygon</a:t>
            </a:r>
            <a:r>
              <a:rPr lang="en-US" baseline="0" dirty="0"/>
              <a:t>al units</a:t>
            </a:r>
            <a:endParaRPr lang="en-US" dirty="0"/>
          </a:p>
        </p:txBody>
      </p:sp>
      <p:sp>
        <p:nvSpPr>
          <p:cNvPr id="4" name="Slide Number Placeholder 3"/>
          <p:cNvSpPr>
            <a:spLocks noGrp="1"/>
          </p:cNvSpPr>
          <p:nvPr>
            <p:ph type="sldNum" sz="quarter" idx="10"/>
          </p:nvPr>
        </p:nvSpPr>
        <p:spPr/>
        <p:txBody>
          <a:bodyPr/>
          <a:lstStyle/>
          <a:p>
            <a:fld id="{6C8BC009-2ADF-2041-BCE7-F37E35972E70}" type="slidenum">
              <a:rPr lang="en-US" smtClean="0"/>
              <a:t>25</a:t>
            </a:fld>
            <a:endParaRPr lang="en-US"/>
          </a:p>
        </p:txBody>
      </p:sp>
    </p:spTree>
    <p:extLst>
      <p:ext uri="{BB962C8B-B14F-4D97-AF65-F5344CB8AC3E}">
        <p14:creationId xmlns:p14="http://schemas.microsoft.com/office/powerpoint/2010/main" val="40435564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C8BC009-2ADF-2041-BCE7-F37E35972E70}" type="slidenum">
              <a:rPr lang="en-US" smtClean="0"/>
              <a:t>26</a:t>
            </a:fld>
            <a:endParaRPr lang="en-US"/>
          </a:p>
        </p:txBody>
      </p:sp>
    </p:spTree>
    <p:extLst>
      <p:ext uri="{BB962C8B-B14F-4D97-AF65-F5344CB8AC3E}">
        <p14:creationId xmlns:p14="http://schemas.microsoft.com/office/powerpoint/2010/main" val="6048898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C8BC009-2ADF-2041-BCE7-F37E35972E70}" type="slidenum">
              <a:rPr lang="en-US" smtClean="0"/>
              <a:t>27</a:t>
            </a:fld>
            <a:endParaRPr lang="en-US"/>
          </a:p>
        </p:txBody>
      </p:sp>
    </p:spTree>
    <p:extLst>
      <p:ext uri="{BB962C8B-B14F-4D97-AF65-F5344CB8AC3E}">
        <p14:creationId xmlns:p14="http://schemas.microsoft.com/office/powerpoint/2010/main" val="41687049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2/16/17 1:48 AM</a:t>
            </a:fld>
            <a:endParaRPr lang="en-US"/>
          </a:p>
        </p:txBody>
      </p:sp>
      <p:sp>
        <p:nvSpPr>
          <p:cNvPr id="6" name="Footer Placeholder 5"/>
          <p:cNvSpPr>
            <a:spLocks noGrp="1"/>
          </p:cNvSpPr>
          <p:nvPr>
            <p:ph type="ftr" sz="quarter" idx="12"/>
          </p:nvPr>
        </p:nvSpPr>
        <p:spPr/>
        <p:txBody>
          <a:bodyPr/>
          <a:lstStyle/>
          <a:p>
            <a:r>
              <a:rPr lang="en-US" dirty="0">
                <a:solidFill>
                  <a:srgbClr val="000000"/>
                </a:solidFill>
              </a:rPr>
              <a:t>© 2007 Microsoft Corporation. All rights reserved</a:t>
            </a:r>
            <a:r>
              <a:rPr lang="en-US">
                <a:solidFill>
                  <a:srgbClr val="000000"/>
                </a:solidFill>
              </a:rPr>
              <a:t>. Microsoft, Windows, </a:t>
            </a:r>
            <a:r>
              <a:rPr lang="en-US" dirty="0">
                <a:solidFill>
                  <a:srgbClr val="000000"/>
                </a:solidFill>
              </a:rPr>
              <a:t>Windows Vista and other product names are or may be registered trademarks and/or trademarks in the U.S. and/or other countries.</a:t>
            </a:r>
          </a:p>
          <a:p>
            <a:r>
              <a:rPr lang="en-US" dirty="0">
                <a:solidFill>
                  <a:srgbClr val="000000"/>
                </a:solidFill>
              </a:rPr>
              <a:t>The information herein is for informational purposes only and represents the current view of Microsoft Corporation as of the date of this presentation.  Because Microsoft must respond to changing </a:t>
            </a:r>
            <a:r>
              <a:rPr lang="en-US">
                <a:solidFill>
                  <a:srgbClr val="000000"/>
                </a:solidFill>
              </a:rPr>
              <a:t>market conditions, </a:t>
            </a:r>
            <a:r>
              <a:rPr lang="en-US" dirty="0">
                <a:solidFill>
                  <a:srgbClr val="000000"/>
                </a:solidFill>
              </a:rPr>
              <a:t>it should not be interpreted to be a commitment on the part </a:t>
            </a:r>
            <a:r>
              <a:rPr lang="en-US">
                <a:solidFill>
                  <a:srgbClr val="000000"/>
                </a:solidFill>
              </a:rPr>
              <a:t>of Microsoft, </a:t>
            </a:r>
            <a:r>
              <a:rPr lang="en-US" dirty="0">
                <a:solidFill>
                  <a:srgbClr val="000000"/>
                </a:solidFill>
              </a:rPr>
              <a:t>and Microsoft cannot guarantee the accuracy of any information provided after the date of this presentation.  </a:t>
            </a:r>
            <a:br>
              <a:rPr lang="en-US" dirty="0">
                <a:solidFill>
                  <a:srgbClr val="000000"/>
                </a:solidFill>
              </a:rPr>
            </a:br>
            <a:r>
              <a:rPr lang="en-US" dirty="0">
                <a:solidFill>
                  <a:srgbClr val="000000"/>
                </a:solidFill>
              </a:rPr>
              <a:t>MICROSOFT MAKES </a:t>
            </a:r>
            <a:r>
              <a:rPr lang="en-US">
                <a:solidFill>
                  <a:srgbClr val="000000"/>
                </a:solidFill>
              </a:rPr>
              <a:t>NO WARRANTIES, EXPRESS, </a:t>
            </a:r>
            <a:r>
              <a:rPr lang="en-US" dirty="0">
                <a:solidFill>
                  <a:srgbClr val="000000"/>
                </a:solidFill>
              </a:rPr>
              <a:t>IMPLIED </a:t>
            </a:r>
            <a:r>
              <a:rPr lang="en-US">
                <a:solidFill>
                  <a:srgbClr val="000000"/>
                </a:solidFill>
              </a:rPr>
              <a:t>OR STATUTORY, </a:t>
            </a:r>
            <a:r>
              <a:rPr lang="en-US" dirty="0">
                <a:solidFill>
                  <a:srgbClr val="000000"/>
                </a:solidFill>
              </a:rPr>
              <a:t>AS TO THE INFORMATION IN THIS PRESENTATION.</a:t>
            </a:r>
          </a:p>
          <a:p>
            <a:endParaRPr lang="en-US" dirty="0"/>
          </a:p>
        </p:txBody>
      </p:sp>
      <p:sp>
        <p:nvSpPr>
          <p:cNvPr id="7" name="Slide Number Placeholder 6"/>
          <p:cNvSpPr>
            <a:spLocks noGrp="1"/>
          </p:cNvSpPr>
          <p:nvPr>
            <p:ph type="sldNum" sz="quarter" idx="13"/>
          </p:nvPr>
        </p:nvSpPr>
        <p:spPr/>
        <p:txBody>
          <a:bodyPr/>
          <a:lstStyle/>
          <a:p>
            <a:fld id="{EC87E0CF-87F6-4B58-B8B8-DCAB2DAAF3CA}" type="slidenum">
              <a:rPr lang="en-US" smtClean="0"/>
              <a:pPr/>
              <a:t>28</a:t>
            </a:fld>
            <a:endParaRPr lang="en-US" dirty="0"/>
          </a:p>
        </p:txBody>
      </p:sp>
    </p:spTree>
    <p:extLst>
      <p:ext uri="{BB962C8B-B14F-4D97-AF65-F5344CB8AC3E}">
        <p14:creationId xmlns:p14="http://schemas.microsoft.com/office/powerpoint/2010/main" val="5764651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Can you give some examples about geospatial</a:t>
            </a:r>
            <a:r>
              <a:rPr lang="en-US" baseline="0" dirty="0"/>
              <a:t> Big Data</a:t>
            </a:r>
            <a:endParaRPr lang="en-US" dirty="0"/>
          </a:p>
        </p:txBody>
      </p:sp>
      <p:sp>
        <p:nvSpPr>
          <p:cNvPr id="4" name="Slide Number Placeholder 3"/>
          <p:cNvSpPr>
            <a:spLocks noGrp="1"/>
          </p:cNvSpPr>
          <p:nvPr>
            <p:ph type="sldNum" sz="quarter" idx="10"/>
          </p:nvPr>
        </p:nvSpPr>
        <p:spPr/>
        <p:txBody>
          <a:bodyPr/>
          <a:lstStyle/>
          <a:p>
            <a:fld id="{6C8BC009-2ADF-2041-BCE7-F37E35972E70}" type="slidenum">
              <a:rPr lang="en-US" smtClean="0"/>
              <a:t>2</a:t>
            </a:fld>
            <a:endParaRPr lang="en-US"/>
          </a:p>
        </p:txBody>
      </p:sp>
    </p:spTree>
    <p:extLst>
      <p:ext uri="{BB962C8B-B14F-4D97-AF65-F5344CB8AC3E}">
        <p14:creationId xmlns:p14="http://schemas.microsoft.com/office/powerpoint/2010/main" val="14183615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C8BC009-2ADF-2041-BCE7-F37E35972E70}" type="slidenum">
              <a:rPr lang="en-US" smtClean="0"/>
              <a:t>29</a:t>
            </a:fld>
            <a:endParaRPr lang="en-US"/>
          </a:p>
        </p:txBody>
      </p:sp>
    </p:spTree>
    <p:extLst>
      <p:ext uri="{BB962C8B-B14F-4D97-AF65-F5344CB8AC3E}">
        <p14:creationId xmlns:p14="http://schemas.microsoft.com/office/powerpoint/2010/main" val="73365145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code</a:t>
            </a:r>
          </a:p>
        </p:txBody>
      </p:sp>
      <p:sp>
        <p:nvSpPr>
          <p:cNvPr id="4" name="Slide Number Placeholder 3"/>
          <p:cNvSpPr>
            <a:spLocks noGrp="1"/>
          </p:cNvSpPr>
          <p:nvPr>
            <p:ph type="sldNum" sz="quarter" idx="10"/>
          </p:nvPr>
        </p:nvSpPr>
        <p:spPr/>
        <p:txBody>
          <a:bodyPr/>
          <a:lstStyle/>
          <a:p>
            <a:fld id="{6C8BC009-2ADF-2041-BCE7-F37E35972E70}" type="slidenum">
              <a:rPr lang="en-US" smtClean="0"/>
              <a:t>30</a:t>
            </a:fld>
            <a:endParaRPr lang="en-US"/>
          </a:p>
        </p:txBody>
      </p:sp>
    </p:spTree>
    <p:extLst>
      <p:ext uri="{BB962C8B-B14F-4D97-AF65-F5344CB8AC3E}">
        <p14:creationId xmlns:p14="http://schemas.microsoft.com/office/powerpoint/2010/main" val="12654877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C8BC009-2ADF-2041-BCE7-F37E35972E70}" type="slidenum">
              <a:rPr lang="en-US" smtClean="0"/>
              <a:t>31</a:t>
            </a:fld>
            <a:endParaRPr lang="en-US"/>
          </a:p>
        </p:txBody>
      </p:sp>
    </p:spTree>
    <p:extLst>
      <p:ext uri="{BB962C8B-B14F-4D97-AF65-F5344CB8AC3E}">
        <p14:creationId xmlns:p14="http://schemas.microsoft.com/office/powerpoint/2010/main" val="124415819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6C8BC009-2ADF-2041-BCE7-F37E35972E70}" type="slidenum">
              <a:rPr lang="en-US" smtClean="0"/>
              <a:t>32</a:t>
            </a:fld>
            <a:endParaRPr lang="en-US"/>
          </a:p>
        </p:txBody>
      </p:sp>
    </p:spTree>
    <p:extLst>
      <p:ext uri="{BB962C8B-B14F-4D97-AF65-F5344CB8AC3E}">
        <p14:creationId xmlns:p14="http://schemas.microsoft.com/office/powerpoint/2010/main" val="182963121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2/16/17 1:48 AM</a:t>
            </a:fld>
            <a:endParaRPr lang="en-US"/>
          </a:p>
        </p:txBody>
      </p:sp>
      <p:sp>
        <p:nvSpPr>
          <p:cNvPr id="6" name="Footer Placeholder 5"/>
          <p:cNvSpPr>
            <a:spLocks noGrp="1"/>
          </p:cNvSpPr>
          <p:nvPr>
            <p:ph type="ftr" sz="quarter" idx="12"/>
          </p:nvPr>
        </p:nvSpPr>
        <p:spPr/>
        <p:txBody>
          <a:bodyPr/>
          <a:lstStyle/>
          <a:p>
            <a:r>
              <a:rPr lang="en-US" dirty="0">
                <a:solidFill>
                  <a:srgbClr val="000000"/>
                </a:solidFill>
              </a:rPr>
              <a:t>© 2007 Microsoft Corporation. All rights reserved</a:t>
            </a:r>
            <a:r>
              <a:rPr lang="en-US">
                <a:solidFill>
                  <a:srgbClr val="000000"/>
                </a:solidFill>
              </a:rPr>
              <a:t>. Microsoft, Windows, </a:t>
            </a:r>
            <a:r>
              <a:rPr lang="en-US" dirty="0">
                <a:solidFill>
                  <a:srgbClr val="000000"/>
                </a:solidFill>
              </a:rPr>
              <a:t>Windows Vista and other product names are or may be registered trademarks and/or trademarks in the U.S. and/or other countries.</a:t>
            </a:r>
          </a:p>
          <a:p>
            <a:r>
              <a:rPr lang="en-US" dirty="0">
                <a:solidFill>
                  <a:srgbClr val="000000"/>
                </a:solidFill>
              </a:rPr>
              <a:t>The information herein is for informational purposes only and represents the current view of Microsoft Corporation as of the date of this presentation.  Because Microsoft must respond to changing </a:t>
            </a:r>
            <a:r>
              <a:rPr lang="en-US">
                <a:solidFill>
                  <a:srgbClr val="000000"/>
                </a:solidFill>
              </a:rPr>
              <a:t>market conditions, </a:t>
            </a:r>
            <a:r>
              <a:rPr lang="en-US" dirty="0">
                <a:solidFill>
                  <a:srgbClr val="000000"/>
                </a:solidFill>
              </a:rPr>
              <a:t>it should not be interpreted to be a commitment on the part </a:t>
            </a:r>
            <a:r>
              <a:rPr lang="en-US">
                <a:solidFill>
                  <a:srgbClr val="000000"/>
                </a:solidFill>
              </a:rPr>
              <a:t>of Microsoft, </a:t>
            </a:r>
            <a:r>
              <a:rPr lang="en-US" dirty="0">
                <a:solidFill>
                  <a:srgbClr val="000000"/>
                </a:solidFill>
              </a:rPr>
              <a:t>and Microsoft cannot guarantee the accuracy of any information provided after the date of this presentation.  </a:t>
            </a:r>
            <a:br>
              <a:rPr lang="en-US" dirty="0">
                <a:solidFill>
                  <a:srgbClr val="000000"/>
                </a:solidFill>
              </a:rPr>
            </a:br>
            <a:r>
              <a:rPr lang="en-US" dirty="0">
                <a:solidFill>
                  <a:srgbClr val="000000"/>
                </a:solidFill>
              </a:rPr>
              <a:t>MICROSOFT MAKES </a:t>
            </a:r>
            <a:r>
              <a:rPr lang="en-US">
                <a:solidFill>
                  <a:srgbClr val="000000"/>
                </a:solidFill>
              </a:rPr>
              <a:t>NO WARRANTIES, EXPRESS, </a:t>
            </a:r>
            <a:r>
              <a:rPr lang="en-US" dirty="0">
                <a:solidFill>
                  <a:srgbClr val="000000"/>
                </a:solidFill>
              </a:rPr>
              <a:t>IMPLIED </a:t>
            </a:r>
            <a:r>
              <a:rPr lang="en-US">
                <a:solidFill>
                  <a:srgbClr val="000000"/>
                </a:solidFill>
              </a:rPr>
              <a:t>OR STATUTORY, </a:t>
            </a:r>
            <a:r>
              <a:rPr lang="en-US" dirty="0">
                <a:solidFill>
                  <a:srgbClr val="000000"/>
                </a:solidFill>
              </a:rPr>
              <a:t>AS TO THE INFORMATION IN THIS PRESENTATION.</a:t>
            </a:r>
          </a:p>
          <a:p>
            <a:endParaRPr lang="en-US" dirty="0"/>
          </a:p>
        </p:txBody>
      </p:sp>
      <p:sp>
        <p:nvSpPr>
          <p:cNvPr id="7" name="Slide Number Placeholder 6"/>
          <p:cNvSpPr>
            <a:spLocks noGrp="1"/>
          </p:cNvSpPr>
          <p:nvPr>
            <p:ph type="sldNum" sz="quarter" idx="13"/>
          </p:nvPr>
        </p:nvSpPr>
        <p:spPr/>
        <p:txBody>
          <a:bodyPr/>
          <a:lstStyle/>
          <a:p>
            <a:fld id="{EC87E0CF-87F6-4B58-B8B8-DCAB2DAAF3CA}" type="slidenum">
              <a:rPr lang="en-US" smtClean="0"/>
              <a:pPr/>
              <a:t>37</a:t>
            </a:fld>
            <a:endParaRPr lang="en-US" dirty="0"/>
          </a:p>
        </p:txBody>
      </p:sp>
    </p:spTree>
    <p:extLst>
      <p:ext uri="{BB962C8B-B14F-4D97-AF65-F5344CB8AC3E}">
        <p14:creationId xmlns:p14="http://schemas.microsoft.com/office/powerpoint/2010/main" val="174460045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code</a:t>
            </a:r>
          </a:p>
        </p:txBody>
      </p:sp>
      <p:sp>
        <p:nvSpPr>
          <p:cNvPr id="4" name="Slide Number Placeholder 3"/>
          <p:cNvSpPr>
            <a:spLocks noGrp="1"/>
          </p:cNvSpPr>
          <p:nvPr>
            <p:ph type="sldNum" sz="quarter" idx="10"/>
          </p:nvPr>
        </p:nvSpPr>
        <p:spPr/>
        <p:txBody>
          <a:bodyPr/>
          <a:lstStyle/>
          <a:p>
            <a:fld id="{6C8BC009-2ADF-2041-BCE7-F37E35972E70}" type="slidenum">
              <a:rPr lang="en-US" smtClean="0"/>
              <a:t>38</a:t>
            </a:fld>
            <a:endParaRPr lang="en-US"/>
          </a:p>
        </p:txBody>
      </p:sp>
    </p:spTree>
    <p:extLst>
      <p:ext uri="{BB962C8B-B14F-4D97-AF65-F5344CB8AC3E}">
        <p14:creationId xmlns:p14="http://schemas.microsoft.com/office/powerpoint/2010/main" val="415880836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code</a:t>
            </a:r>
          </a:p>
        </p:txBody>
      </p:sp>
      <p:sp>
        <p:nvSpPr>
          <p:cNvPr id="4" name="Slide Number Placeholder 3"/>
          <p:cNvSpPr>
            <a:spLocks noGrp="1"/>
          </p:cNvSpPr>
          <p:nvPr>
            <p:ph type="sldNum" sz="quarter" idx="10"/>
          </p:nvPr>
        </p:nvSpPr>
        <p:spPr/>
        <p:txBody>
          <a:bodyPr/>
          <a:lstStyle/>
          <a:p>
            <a:fld id="{6C8BC009-2ADF-2041-BCE7-F37E35972E70}" type="slidenum">
              <a:rPr lang="en-US" smtClean="0"/>
              <a:t>39</a:t>
            </a:fld>
            <a:endParaRPr lang="en-US"/>
          </a:p>
        </p:txBody>
      </p:sp>
    </p:spTree>
    <p:extLst>
      <p:ext uri="{BB962C8B-B14F-4D97-AF65-F5344CB8AC3E}">
        <p14:creationId xmlns:p14="http://schemas.microsoft.com/office/powerpoint/2010/main" val="198973112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code</a:t>
            </a:r>
          </a:p>
        </p:txBody>
      </p:sp>
      <p:sp>
        <p:nvSpPr>
          <p:cNvPr id="4" name="Slide Number Placeholder 3"/>
          <p:cNvSpPr>
            <a:spLocks noGrp="1"/>
          </p:cNvSpPr>
          <p:nvPr>
            <p:ph type="sldNum" sz="quarter" idx="10"/>
          </p:nvPr>
        </p:nvSpPr>
        <p:spPr/>
        <p:txBody>
          <a:bodyPr/>
          <a:lstStyle/>
          <a:p>
            <a:fld id="{6C8BC009-2ADF-2041-BCE7-F37E35972E70}" type="slidenum">
              <a:rPr lang="en-US" smtClean="0"/>
              <a:t>40</a:t>
            </a:fld>
            <a:endParaRPr lang="en-US"/>
          </a:p>
        </p:txBody>
      </p:sp>
    </p:spTree>
    <p:extLst>
      <p:ext uri="{BB962C8B-B14F-4D97-AF65-F5344CB8AC3E}">
        <p14:creationId xmlns:p14="http://schemas.microsoft.com/office/powerpoint/2010/main" val="339634641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code</a:t>
            </a:r>
          </a:p>
        </p:txBody>
      </p:sp>
      <p:sp>
        <p:nvSpPr>
          <p:cNvPr id="4" name="Slide Number Placeholder 3"/>
          <p:cNvSpPr>
            <a:spLocks noGrp="1"/>
          </p:cNvSpPr>
          <p:nvPr>
            <p:ph type="sldNum" sz="quarter" idx="10"/>
          </p:nvPr>
        </p:nvSpPr>
        <p:spPr/>
        <p:txBody>
          <a:bodyPr/>
          <a:lstStyle/>
          <a:p>
            <a:fld id="{6C8BC009-2ADF-2041-BCE7-F37E35972E70}" type="slidenum">
              <a:rPr lang="en-US" smtClean="0"/>
              <a:t>41</a:t>
            </a:fld>
            <a:endParaRPr lang="en-US"/>
          </a:p>
        </p:txBody>
      </p:sp>
    </p:spTree>
    <p:extLst>
      <p:ext uri="{BB962C8B-B14F-4D97-AF65-F5344CB8AC3E}">
        <p14:creationId xmlns:p14="http://schemas.microsoft.com/office/powerpoint/2010/main" val="191916338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code</a:t>
            </a:r>
          </a:p>
        </p:txBody>
      </p:sp>
      <p:sp>
        <p:nvSpPr>
          <p:cNvPr id="4" name="Slide Number Placeholder 3"/>
          <p:cNvSpPr>
            <a:spLocks noGrp="1"/>
          </p:cNvSpPr>
          <p:nvPr>
            <p:ph type="sldNum" sz="quarter" idx="10"/>
          </p:nvPr>
        </p:nvSpPr>
        <p:spPr/>
        <p:txBody>
          <a:bodyPr/>
          <a:lstStyle/>
          <a:p>
            <a:fld id="{6C8BC009-2ADF-2041-BCE7-F37E35972E70}" type="slidenum">
              <a:rPr lang="en-US" smtClean="0"/>
              <a:t>42</a:t>
            </a:fld>
            <a:endParaRPr lang="en-US"/>
          </a:p>
        </p:txBody>
      </p:sp>
    </p:spTree>
    <p:extLst>
      <p:ext uri="{BB962C8B-B14F-4D97-AF65-F5344CB8AC3E}">
        <p14:creationId xmlns:p14="http://schemas.microsoft.com/office/powerpoint/2010/main" val="18155134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Each row</a:t>
            </a:r>
            <a:r>
              <a:rPr lang="en-US" baseline="0" dirty="0"/>
              <a:t> represents one taxi, each pixel is one minute and 60 minutes, 12 hours a day.</a:t>
            </a:r>
            <a:endParaRPr lang="en-US" dirty="0"/>
          </a:p>
        </p:txBody>
      </p:sp>
      <p:sp>
        <p:nvSpPr>
          <p:cNvPr id="4" name="Slide Number Placeholder 3"/>
          <p:cNvSpPr>
            <a:spLocks noGrp="1"/>
          </p:cNvSpPr>
          <p:nvPr>
            <p:ph type="sldNum" sz="quarter" idx="10"/>
          </p:nvPr>
        </p:nvSpPr>
        <p:spPr/>
        <p:txBody>
          <a:bodyPr/>
          <a:lstStyle/>
          <a:p>
            <a:fld id="{6C8BC009-2ADF-2041-BCE7-F37E35972E70}" type="slidenum">
              <a:rPr lang="en-US" smtClean="0"/>
              <a:t>5</a:t>
            </a:fld>
            <a:endParaRPr lang="en-US"/>
          </a:p>
        </p:txBody>
      </p:sp>
    </p:spTree>
    <p:extLst>
      <p:ext uri="{BB962C8B-B14F-4D97-AF65-F5344CB8AC3E}">
        <p14:creationId xmlns:p14="http://schemas.microsoft.com/office/powerpoint/2010/main" val="135664054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code</a:t>
            </a:r>
          </a:p>
        </p:txBody>
      </p:sp>
      <p:sp>
        <p:nvSpPr>
          <p:cNvPr id="4" name="Slide Number Placeholder 3"/>
          <p:cNvSpPr>
            <a:spLocks noGrp="1"/>
          </p:cNvSpPr>
          <p:nvPr>
            <p:ph type="sldNum" sz="quarter" idx="10"/>
          </p:nvPr>
        </p:nvSpPr>
        <p:spPr/>
        <p:txBody>
          <a:bodyPr/>
          <a:lstStyle/>
          <a:p>
            <a:fld id="{6C8BC009-2ADF-2041-BCE7-F37E35972E70}" type="slidenum">
              <a:rPr lang="en-US" smtClean="0"/>
              <a:t>43</a:t>
            </a:fld>
            <a:endParaRPr lang="en-US"/>
          </a:p>
        </p:txBody>
      </p:sp>
    </p:spTree>
    <p:extLst>
      <p:ext uri="{BB962C8B-B14F-4D97-AF65-F5344CB8AC3E}">
        <p14:creationId xmlns:p14="http://schemas.microsoft.com/office/powerpoint/2010/main" val="7181761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Yahoo developed HDFS to compete with GFS (Google). Google developed </a:t>
            </a:r>
            <a:r>
              <a:rPr lang="en-US" dirty="0" err="1"/>
              <a:t>MapReduce</a:t>
            </a:r>
            <a:r>
              <a:rPr lang="en-US" dirty="0"/>
              <a:t> for their own system.</a:t>
            </a:r>
            <a:r>
              <a:rPr lang="en-US" baseline="0" dirty="0"/>
              <a:t> </a:t>
            </a:r>
          </a:p>
          <a:p>
            <a:r>
              <a:rPr lang="en-US" baseline="0" dirty="0"/>
              <a:t>Yarn for resource management. Queue system. </a:t>
            </a:r>
          </a:p>
          <a:p>
            <a:r>
              <a:rPr lang="en-US" baseline="0" dirty="0" err="1"/>
              <a:t>Hbase</a:t>
            </a:r>
            <a:r>
              <a:rPr lang="en-US" baseline="0" dirty="0"/>
              <a:t> – big table, column based database. OS version. SQL-like. </a:t>
            </a:r>
          </a:p>
          <a:p>
            <a:r>
              <a:rPr lang="en-US" baseline="0" dirty="0"/>
              <a:t>	Hive for </a:t>
            </a:r>
            <a:r>
              <a:rPr lang="en-US" baseline="0" dirty="0" err="1"/>
              <a:t>Hbase</a:t>
            </a:r>
            <a:endParaRPr lang="en-US" baseline="0" dirty="0"/>
          </a:p>
          <a:p>
            <a:r>
              <a:rPr lang="en-US" baseline="0" dirty="0"/>
              <a:t>Pig for raw data like loaded CSVs</a:t>
            </a:r>
            <a:endParaRPr lang="en-US" dirty="0"/>
          </a:p>
        </p:txBody>
      </p:sp>
      <p:sp>
        <p:nvSpPr>
          <p:cNvPr id="4" name="Slide Number Placeholder 3"/>
          <p:cNvSpPr>
            <a:spLocks noGrp="1"/>
          </p:cNvSpPr>
          <p:nvPr>
            <p:ph type="sldNum" sz="quarter" idx="10"/>
          </p:nvPr>
        </p:nvSpPr>
        <p:spPr/>
        <p:txBody>
          <a:bodyPr/>
          <a:lstStyle/>
          <a:p>
            <a:fld id="{6C8BC009-2ADF-2041-BCE7-F37E35972E70}" type="slidenum">
              <a:rPr lang="en-US" smtClean="0"/>
              <a:t>9</a:t>
            </a:fld>
            <a:endParaRPr lang="en-US"/>
          </a:p>
        </p:txBody>
      </p:sp>
    </p:spTree>
    <p:extLst>
      <p:ext uri="{BB962C8B-B14F-4D97-AF65-F5344CB8AC3E}">
        <p14:creationId xmlns:p14="http://schemas.microsoft.com/office/powerpoint/2010/main" val="17279057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Adding more nodes increase both storages</a:t>
            </a:r>
            <a:r>
              <a:rPr lang="en-US" baseline="0" dirty="0"/>
              <a:t> space and computing throughput.</a:t>
            </a:r>
          </a:p>
          <a:p>
            <a:r>
              <a:rPr lang="en-US" baseline="0" dirty="0"/>
              <a:t>Data is too big store in one computer: data is stored on multiple computers.</a:t>
            </a:r>
          </a:p>
          <a:p>
            <a:r>
              <a:rPr lang="en-US" baseline="0" dirty="0"/>
              <a:t>Very high end machine are expensive: run on commodity hardware</a:t>
            </a:r>
          </a:p>
          <a:p>
            <a:r>
              <a:rPr lang="en-US" baseline="0" dirty="0"/>
              <a:t>Low-cost hardware will fail- replicate data – </a:t>
            </a:r>
          </a:p>
          <a:p>
            <a:endParaRPr lang="en-US" baseline="0" dirty="0"/>
          </a:p>
          <a:p>
            <a:r>
              <a:rPr lang="en-US" baseline="0" dirty="0"/>
              <a:t>How will the distributed nodes co-ordinate among themselves?</a:t>
            </a:r>
          </a:p>
          <a:p>
            <a:endParaRPr lang="en-US" dirty="0"/>
          </a:p>
          <a:p>
            <a:r>
              <a:rPr lang="en-US" dirty="0"/>
              <a:t>Putting a file into HDFS involves</a:t>
            </a:r>
            <a:r>
              <a:rPr lang="en-US" baseline="0" dirty="0"/>
              <a:t> the following steps:</a:t>
            </a:r>
          </a:p>
          <a:p>
            <a:pPr marL="228600" indent="-228600">
              <a:buAutoNum type="arabicPeriod"/>
            </a:pPr>
            <a:r>
              <a:rPr lang="en-US" baseline="0" dirty="0"/>
              <a:t>Clients sends a request to the </a:t>
            </a:r>
            <a:r>
              <a:rPr lang="en-US" baseline="0" dirty="0" err="1"/>
              <a:t>namenode</a:t>
            </a:r>
            <a:r>
              <a:rPr lang="en-US" baseline="0" dirty="0"/>
              <a:t> to add a file to HDFS.</a:t>
            </a:r>
          </a:p>
          <a:p>
            <a:pPr marL="228600" indent="-228600">
              <a:buAutoNum type="arabicPeriod"/>
            </a:pPr>
            <a:r>
              <a:rPr lang="en-US" baseline="0" dirty="0" err="1"/>
              <a:t>Namenode</a:t>
            </a:r>
            <a:r>
              <a:rPr lang="en-US" baseline="0" dirty="0"/>
              <a:t> tells client how and where to distribute the blocks.</a:t>
            </a:r>
          </a:p>
          <a:p>
            <a:pPr marL="228600" indent="-228600">
              <a:buAutoNum type="arabicPeriod"/>
            </a:pPr>
            <a:r>
              <a:rPr lang="en-US" baseline="0" dirty="0"/>
              <a:t>Client breaks the data into blocks and writes each block to a </a:t>
            </a:r>
            <a:r>
              <a:rPr lang="en-US" baseline="0" dirty="0" err="1"/>
              <a:t>datanode</a:t>
            </a:r>
            <a:r>
              <a:rPr lang="en-US" baseline="0" dirty="0"/>
              <a:t>. </a:t>
            </a:r>
          </a:p>
          <a:p>
            <a:pPr marL="228600" indent="-228600">
              <a:buAutoNum type="arabicPeriod"/>
            </a:pPr>
            <a:r>
              <a:rPr lang="en-US" baseline="0" dirty="0"/>
              <a:t>The </a:t>
            </a:r>
            <a:r>
              <a:rPr lang="en-US" baseline="0" dirty="0" err="1"/>
              <a:t>datanodes</a:t>
            </a:r>
            <a:r>
              <a:rPr lang="en-US" baseline="0" dirty="0"/>
              <a:t> replicate the newly-created blocks, based on instructions from the </a:t>
            </a:r>
            <a:r>
              <a:rPr lang="en-US" baseline="0" dirty="0" err="1"/>
              <a:t>namenode</a:t>
            </a:r>
            <a:r>
              <a:rPr lang="en-US" baseline="0" dirty="0"/>
              <a:t>. </a:t>
            </a:r>
            <a:endParaRPr lang="en-US" dirty="0"/>
          </a:p>
        </p:txBody>
      </p:sp>
      <p:sp>
        <p:nvSpPr>
          <p:cNvPr id="4" name="Slide Number Placeholder 3"/>
          <p:cNvSpPr>
            <a:spLocks noGrp="1"/>
          </p:cNvSpPr>
          <p:nvPr>
            <p:ph type="sldNum" sz="quarter" idx="10"/>
          </p:nvPr>
        </p:nvSpPr>
        <p:spPr/>
        <p:txBody>
          <a:bodyPr/>
          <a:lstStyle/>
          <a:p>
            <a:fld id="{6C8BC009-2ADF-2041-BCE7-F37E35972E70}" type="slidenum">
              <a:rPr lang="en-US" smtClean="0"/>
              <a:t>10</a:t>
            </a:fld>
            <a:endParaRPr lang="en-US"/>
          </a:p>
        </p:txBody>
      </p:sp>
    </p:spTree>
    <p:extLst>
      <p:ext uri="{BB962C8B-B14F-4D97-AF65-F5344CB8AC3E}">
        <p14:creationId xmlns:p14="http://schemas.microsoft.com/office/powerpoint/2010/main" val="12477469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a:t>
            </a:r>
            <a:r>
              <a:rPr lang="en-US" sz="1200" b="0" i="0" kern="1200" dirty="0" err="1">
                <a:solidFill>
                  <a:schemeClr val="tx1"/>
                </a:solidFill>
                <a:effectLst/>
                <a:latin typeface="+mn-lt"/>
                <a:ea typeface="+mn-ea"/>
                <a:cs typeface="+mn-cs"/>
              </a:rPr>
              <a:t>NameNode</a:t>
            </a:r>
            <a:r>
              <a:rPr lang="en-US" sz="1200" b="0" i="0" kern="1200" dirty="0">
                <a:solidFill>
                  <a:schemeClr val="tx1"/>
                </a:solidFill>
                <a:effectLst/>
                <a:latin typeface="+mn-lt"/>
                <a:ea typeface="+mn-ea"/>
                <a:cs typeface="+mn-cs"/>
              </a:rPr>
              <a:t> is the centerpiece of an HDFS file system. It keeps the directory tree of all files in the file system, and tracks where across the cluster the file data is kept. It does not store the data of these files itself.</a:t>
            </a:r>
          </a:p>
          <a:p>
            <a:r>
              <a:rPr lang="en-US" sz="1200" b="0" i="0" kern="1200" dirty="0">
                <a:solidFill>
                  <a:schemeClr val="tx1"/>
                </a:solidFill>
                <a:effectLst/>
                <a:latin typeface="+mn-lt"/>
                <a:ea typeface="+mn-ea"/>
                <a:cs typeface="+mn-cs"/>
              </a:rPr>
              <a:t>Optional </a:t>
            </a:r>
            <a:r>
              <a:rPr lang="en-US" sz="1200" b="0" i="0" u="none" strike="noStrike" kern="1200" dirty="0">
                <a:solidFill>
                  <a:schemeClr val="tx1"/>
                </a:solidFill>
                <a:effectLst/>
                <a:latin typeface="+mn-lt"/>
                <a:ea typeface="+mn-ea"/>
                <a:cs typeface="+mn-cs"/>
                <a:hlinkClick r:id="rId3"/>
              </a:rPr>
              <a:t>SecondaryNameNode</a:t>
            </a:r>
            <a:r>
              <a:rPr lang="en-US" sz="1200" b="0" i="0" kern="1200" dirty="0">
                <a:solidFill>
                  <a:schemeClr val="tx1"/>
                </a:solidFill>
                <a:effectLst/>
                <a:latin typeface="+mn-lt"/>
                <a:ea typeface="+mn-ea"/>
                <a:cs typeface="+mn-cs"/>
              </a:rPr>
              <a:t> that can be hosted on a separate machine.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Use the classroom</a:t>
            </a:r>
            <a:r>
              <a:rPr lang="en-US" sz="1200" b="0" i="0" kern="1200" baseline="0" dirty="0">
                <a:solidFill>
                  <a:schemeClr val="tx1"/>
                </a:solidFill>
                <a:effectLst/>
                <a:latin typeface="+mn-lt"/>
                <a:ea typeface="+mn-ea"/>
                <a:cs typeface="+mn-cs"/>
              </a:rPr>
              <a:t> to explain the terminologies</a:t>
            </a:r>
            <a:endParaRPr lang="en-US" dirty="0"/>
          </a:p>
        </p:txBody>
      </p:sp>
      <p:sp>
        <p:nvSpPr>
          <p:cNvPr id="4" name="Slide Number Placeholder 3"/>
          <p:cNvSpPr>
            <a:spLocks noGrp="1"/>
          </p:cNvSpPr>
          <p:nvPr>
            <p:ph type="sldNum" sz="quarter" idx="10"/>
          </p:nvPr>
        </p:nvSpPr>
        <p:spPr/>
        <p:txBody>
          <a:bodyPr/>
          <a:lstStyle/>
          <a:p>
            <a:fld id="{6C8BC009-2ADF-2041-BCE7-F37E35972E70}" type="slidenum">
              <a:rPr lang="en-US" smtClean="0"/>
              <a:t>11</a:t>
            </a:fld>
            <a:endParaRPr lang="en-US"/>
          </a:p>
        </p:txBody>
      </p:sp>
    </p:spTree>
    <p:extLst>
      <p:ext uri="{BB962C8B-B14F-4D97-AF65-F5344CB8AC3E}">
        <p14:creationId xmlns:p14="http://schemas.microsoft.com/office/powerpoint/2010/main" val="2114920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Map: filtering and sorting</a:t>
            </a:r>
          </a:p>
          <a:p>
            <a:r>
              <a:rPr lang="en-US" dirty="0"/>
              <a:t>Reduce: summary</a:t>
            </a:r>
          </a:p>
        </p:txBody>
      </p:sp>
      <p:sp>
        <p:nvSpPr>
          <p:cNvPr id="4" name="Slide Number Placeholder 3"/>
          <p:cNvSpPr>
            <a:spLocks noGrp="1"/>
          </p:cNvSpPr>
          <p:nvPr>
            <p:ph type="sldNum" sz="quarter" idx="10"/>
          </p:nvPr>
        </p:nvSpPr>
        <p:spPr/>
        <p:txBody>
          <a:bodyPr/>
          <a:lstStyle/>
          <a:p>
            <a:fld id="{6C8BC009-2ADF-2041-BCE7-F37E35972E70}" type="slidenum">
              <a:rPr lang="en-US" smtClean="0"/>
              <a:t>13</a:t>
            </a:fld>
            <a:endParaRPr lang="en-US"/>
          </a:p>
        </p:txBody>
      </p:sp>
    </p:spTree>
    <p:extLst>
      <p:ext uri="{BB962C8B-B14F-4D97-AF65-F5344CB8AC3E}">
        <p14:creationId xmlns:p14="http://schemas.microsoft.com/office/powerpoint/2010/main" val="17793453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concept of &lt;key, value&gt; pairs</a:t>
            </a:r>
          </a:p>
        </p:txBody>
      </p:sp>
      <p:sp>
        <p:nvSpPr>
          <p:cNvPr id="4" name="Slide Number Placeholder 3"/>
          <p:cNvSpPr>
            <a:spLocks noGrp="1"/>
          </p:cNvSpPr>
          <p:nvPr>
            <p:ph type="sldNum" sz="quarter" idx="10"/>
          </p:nvPr>
        </p:nvSpPr>
        <p:spPr/>
        <p:txBody>
          <a:bodyPr/>
          <a:lstStyle/>
          <a:p>
            <a:fld id="{6C8BC009-2ADF-2041-BCE7-F37E35972E70}" type="slidenum">
              <a:rPr lang="en-US" smtClean="0"/>
              <a:t>14</a:t>
            </a:fld>
            <a:endParaRPr lang="en-US"/>
          </a:p>
        </p:txBody>
      </p:sp>
    </p:spTree>
    <p:extLst>
      <p:ext uri="{BB962C8B-B14F-4D97-AF65-F5344CB8AC3E}">
        <p14:creationId xmlns:p14="http://schemas.microsoft.com/office/powerpoint/2010/main" val="14063758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Point weights as </a:t>
            </a:r>
            <a:r>
              <a:rPr lang="en-US"/>
              <a:t>an option, applying values, </a:t>
            </a:r>
            <a:r>
              <a:rPr lang="en-US" dirty="0"/>
              <a:t>perhaps by category or spatial bounding box.</a:t>
            </a:r>
          </a:p>
        </p:txBody>
      </p:sp>
      <p:sp>
        <p:nvSpPr>
          <p:cNvPr id="4" name="Slide Number Placeholder 3"/>
          <p:cNvSpPr>
            <a:spLocks noGrp="1"/>
          </p:cNvSpPr>
          <p:nvPr>
            <p:ph type="sldNum" sz="quarter" idx="10"/>
          </p:nvPr>
        </p:nvSpPr>
        <p:spPr/>
        <p:txBody>
          <a:bodyPr/>
          <a:lstStyle/>
          <a:p>
            <a:fld id="{6C8BC009-2ADF-2041-BCE7-F37E35972E70}" type="slidenum">
              <a:rPr lang="en-US" smtClean="0"/>
              <a:t>15</a:t>
            </a:fld>
            <a:endParaRPr lang="en-US"/>
          </a:p>
        </p:txBody>
      </p:sp>
    </p:spTree>
    <p:extLst>
      <p:ext uri="{BB962C8B-B14F-4D97-AF65-F5344CB8AC3E}">
        <p14:creationId xmlns:p14="http://schemas.microsoft.com/office/powerpoint/2010/main" val="8474572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822960" y="758952"/>
            <a:ext cx="75438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825038" y="4455621"/>
            <a:ext cx="75438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F4370D13-CE47-B04B-A021-4C8432DFAE40}" type="datetimeFigureOut">
              <a:rPr lang="en-US" smtClean="0"/>
              <a:pPr/>
              <a:t>2/16/17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B8C57D9-8AC0-1F41-AA1E-8DD3BC9801B6}" type="slidenum">
              <a:rPr lang="en-US" smtClean="0"/>
              <a:t>‹#›</a:t>
            </a:fld>
            <a:endParaRPr lang="en-US" dirty="0"/>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4370D13-CE47-B04B-A021-4C8432DFAE40}" type="datetimeFigureOut">
              <a:rPr lang="en-US" smtClean="0"/>
              <a:t>2/16/17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B8C57D9-8AC0-1F41-AA1E-8DD3BC9801B6}"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6543675" y="414779"/>
            <a:ext cx="1971675" cy="575742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0" y="414779"/>
            <a:ext cx="5800725" cy="5757420"/>
          </a:xfrm>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4370D13-CE47-B04B-A021-4C8432DFAE40}" type="datetimeFigureOut">
              <a:rPr lang="en-US" smtClean="0"/>
              <a:t>2/16/17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B8C57D9-8AC0-1F41-AA1E-8DD3BC9801B6}"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381000" y="1411552"/>
            <a:ext cx="8382000" cy="2210862"/>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43329159"/>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1369219" y="649805"/>
            <a:ext cx="7043208" cy="1523494"/>
          </a:xfrm>
        </p:spPr>
        <p:txBody>
          <a:bodyPr anchor="ctr" anchorCtr="0">
            <a:noAutofit/>
          </a:bodyPr>
          <a:lstStyle>
            <a:lvl1pPr>
              <a:lnSpc>
                <a:spcPct val="90000"/>
              </a:lnSpc>
              <a:defRPr sz="5400"/>
            </a:lvl1pPr>
          </a:lstStyle>
          <a:p>
            <a:r>
              <a:rPr lang="en-US"/>
              <a:t>Click to edit Master title style</a:t>
            </a:r>
            <a:endParaRPr lang="en-US" dirty="0"/>
          </a:p>
        </p:txBody>
      </p:sp>
      <p:sp>
        <p:nvSpPr>
          <p:cNvPr id="3" name="Subtitle 2"/>
          <p:cNvSpPr>
            <a:spLocks noGrp="1"/>
          </p:cNvSpPr>
          <p:nvPr>
            <p:ph type="subTitle" idx="1"/>
          </p:nvPr>
        </p:nvSpPr>
        <p:spPr>
          <a:xfrm>
            <a:off x="1368955" y="4344988"/>
            <a:ext cx="7043208" cy="461665"/>
          </a:xfrm>
        </p:spPr>
        <p:txBody>
          <a:bodyPr>
            <a:noAutofit/>
          </a:bodyPr>
          <a:lstStyle>
            <a:lvl1pPr marL="0" indent="0" algn="l">
              <a:lnSpc>
                <a:spcPct val="90000"/>
              </a:lnSpc>
              <a:spcBef>
                <a:spcPts val="0"/>
              </a:spcBef>
              <a:buNone/>
              <a:defRPr>
                <a:solidFill>
                  <a:schemeClr val="tx1"/>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722049" y="2355850"/>
            <a:ext cx="7690114" cy="1384994"/>
          </a:xfrm>
        </p:spPr>
        <p:txBody>
          <a:bodyPr anchor="t" anchorCtr="0">
            <a:noAutofit/>
            <a:scene3d>
              <a:camera prst="orthographicFront"/>
              <a:lightRig rig="flat" dir="t"/>
            </a:scene3d>
            <a:sp3d extrusionH="88900" contourW="2540">
              <a:bevelT w="38100" h="31750"/>
              <a:contourClr>
                <a:srgbClr val="F4A234"/>
              </a:contourClr>
            </a:sp3d>
          </a:bodyPr>
          <a:lstStyle>
            <a:lvl1pPr marL="0" indent="0" algn="l">
              <a:buFont typeface="Arial" pitchFamily="34" charset="0"/>
              <a:buNone/>
              <a:defRPr kumimoji="0" lang="en-US" sz="10000" b="1" i="1" u="none" strike="noStrike" kern="1200" cap="none" spc="-642" normalizeH="0" baseline="0" noProof="0" dirty="0" smtClean="0">
                <a:ln w="11430"/>
                <a:gradFill>
                  <a:gsLst>
                    <a:gs pos="0">
                      <a:srgbClr val="0066FF"/>
                    </a:gs>
                    <a:gs pos="28000">
                      <a:srgbClr val="2E59B0"/>
                    </a:gs>
                    <a:gs pos="62000">
                      <a:srgbClr val="2B395F"/>
                    </a:gs>
                    <a:gs pos="88000">
                      <a:srgbClr val="000000"/>
                    </a:gs>
                  </a:gsLst>
                  <a:lin ang="5400000"/>
                </a:gradFill>
                <a:effectLst>
                  <a:outerShdw blurRad="50800" dist="39000" dir="5460000" algn="tl">
                    <a:srgbClr val="000000">
                      <a:alpha val="38000"/>
                    </a:srgbClr>
                  </a:outerShdw>
                </a:effectLst>
                <a:uLnTx/>
                <a:uFillTx/>
                <a:latin typeface="+mn-lt"/>
                <a:ea typeface="+mn-ea"/>
                <a:cs typeface="+mn-cs"/>
              </a:defRPr>
            </a:lvl1pPr>
          </a:lstStyle>
          <a:p>
            <a:pPr lvl="0"/>
            <a:r>
              <a:rPr lang="en-US" dirty="0"/>
              <a:t>click to…</a:t>
            </a:r>
          </a:p>
        </p:txBody>
      </p:sp>
    </p:spTree>
    <p:extLst>
      <p:ext uri="{BB962C8B-B14F-4D97-AF65-F5344CB8AC3E}">
        <p14:creationId xmlns:p14="http://schemas.microsoft.com/office/powerpoint/2010/main" val="1617290003"/>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4370D13-CE47-B04B-A021-4C8432DFAE40}" type="datetimeFigureOut">
              <a:rPr lang="en-US" smtClean="0"/>
              <a:t>2/16/17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B8C57D9-8AC0-1F41-AA1E-8DD3BC9801B6}"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758952"/>
            <a:ext cx="75438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822960" y="4453128"/>
            <a:ext cx="75438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4370D13-CE47-B04B-A021-4C8432DFAE40}" type="datetimeFigureOut">
              <a:rPr lang="en-US" smtClean="0"/>
              <a:t>2/16/17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B8C57D9-8AC0-1F41-AA1E-8DD3BC9801B6}" type="slidenum">
              <a:rPr lang="en-US" smtClean="0"/>
              <a:t>‹#›</a:t>
            </a:fld>
            <a:endParaRPr lang="en-US"/>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822960" y="286604"/>
            <a:ext cx="7543800" cy="1450757"/>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822960" y="1845734"/>
            <a:ext cx="370332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63440" y="1845736"/>
            <a:ext cx="3703320" cy="402335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F4370D13-CE47-B04B-A021-4C8432DFAE40}" type="datetimeFigureOut">
              <a:rPr lang="en-US" smtClean="0"/>
              <a:t>2/16/17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B8C57D9-8AC0-1F41-AA1E-8DD3BC9801B6}"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822960" y="286604"/>
            <a:ext cx="7543800" cy="145075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82296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22960" y="2582334"/>
            <a:ext cx="3703320" cy="32867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6344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63440" y="2582334"/>
            <a:ext cx="3703320" cy="32867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F4370D13-CE47-B04B-A021-4C8432DFAE40}" type="datetimeFigureOut">
              <a:rPr lang="en-US" smtClean="0"/>
              <a:t>2/16/17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B8C57D9-8AC0-1F41-AA1E-8DD3BC9801B6}"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F4370D13-CE47-B04B-A021-4C8432DFAE40}" type="datetimeFigureOut">
              <a:rPr lang="en-US" smtClean="0"/>
              <a:t>2/16/17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B8C57D9-8AC0-1F41-AA1E-8DD3BC9801B6}"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F4370D13-CE47-B04B-A021-4C8432DFAE40}" type="datetimeFigureOut">
              <a:rPr lang="en-US" smtClean="0"/>
              <a:t>2/16/17</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4B8C57D9-8AC0-1F41-AA1E-8DD3BC9801B6}"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3"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594359"/>
            <a:ext cx="2400300" cy="2286000"/>
          </a:xfrm>
        </p:spPr>
        <p:txBody>
          <a:bodyPr anchor="b">
            <a:normAutofit/>
          </a:bodyPr>
          <a:lstStyle>
            <a:lvl1pPr>
              <a:defRPr sz="3600" b="0">
                <a:solidFill>
                  <a:srgbClr val="FFFFFF"/>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3460237" y="731520"/>
            <a:ext cx="5009393" cy="5257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342900" y="2926080"/>
            <a:ext cx="24003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349134" y="6459786"/>
            <a:ext cx="1963883" cy="365125"/>
          </a:xfrm>
        </p:spPr>
        <p:txBody>
          <a:bodyPr/>
          <a:lstStyle>
            <a:lvl1pPr algn="l">
              <a:defRPr/>
            </a:lvl1pPr>
          </a:lstStyle>
          <a:p>
            <a:fld id="{F4370D13-CE47-B04B-A021-4C8432DFAE40}" type="datetimeFigureOut">
              <a:rPr lang="en-US" smtClean="0"/>
              <a:t>2/16/17</a:t>
            </a:fld>
            <a:endParaRPr lang="en-US"/>
          </a:p>
        </p:txBody>
      </p:sp>
      <p:sp>
        <p:nvSpPr>
          <p:cNvPr id="6" name="Footer Placeholder 5"/>
          <p:cNvSpPr>
            <a:spLocks noGrp="1"/>
          </p:cNvSpPr>
          <p:nvPr>
            <p:ph type="ftr" sz="quarter" idx="11"/>
          </p:nvPr>
        </p:nvSpPr>
        <p:spPr>
          <a:xfrm>
            <a:off x="3600450" y="6459786"/>
            <a:ext cx="348615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4B8C57D9-8AC0-1F41-AA1E-8DD3BC9801B6}"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9141619"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2" y="491507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5074920"/>
            <a:ext cx="7589520" cy="822960"/>
          </a:xfrm>
        </p:spPr>
        <p:txBody>
          <a:bodyPr tIns="0" bIns="0" anchor="b">
            <a:noAutofit/>
          </a:bodyPr>
          <a:lstStyle>
            <a:lvl1pPr>
              <a:defRPr sz="3600" b="0">
                <a:solidFill>
                  <a:srgbClr val="FFFFFF"/>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2" y="0"/>
            <a:ext cx="9143989" cy="4915076"/>
          </a:xfrm>
          <a:solidFill>
            <a:schemeClr val="accent2"/>
          </a:solid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822959" y="5907024"/>
            <a:ext cx="7589520"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4370D13-CE47-B04B-A021-4C8432DFAE40}" type="datetimeFigureOut">
              <a:rPr lang="en-US" smtClean="0"/>
              <a:t>2/16/17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B8C57D9-8AC0-1F41-AA1E-8DD3BC9801B6}"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0" y="6400800"/>
            <a:ext cx="9144001"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5"/>
            <a:ext cx="9144001" cy="65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822960" y="286604"/>
            <a:ext cx="7543800" cy="1450757"/>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822959" y="1845734"/>
            <a:ext cx="7543801" cy="4023360"/>
          </a:xfrm>
          <a:prstGeom prst="rect">
            <a:avLst/>
          </a:prstGeom>
        </p:spPr>
        <p:txBody>
          <a:bodyPr vert="horz" lIns="0" tIns="45720" rIns="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22961" y="6459786"/>
            <a:ext cx="1854203" cy="365125"/>
          </a:xfrm>
          <a:prstGeom prst="rect">
            <a:avLst/>
          </a:prstGeom>
        </p:spPr>
        <p:txBody>
          <a:bodyPr vert="horz" lIns="91440" tIns="45720" rIns="91440" bIns="45720" rtlCol="0" anchor="ctr"/>
          <a:lstStyle>
            <a:lvl1pPr algn="l">
              <a:defRPr sz="900">
                <a:solidFill>
                  <a:srgbClr val="FFFFFF"/>
                </a:solidFill>
              </a:defRPr>
            </a:lvl1pPr>
          </a:lstStyle>
          <a:p>
            <a:fld id="{F4370D13-CE47-B04B-A021-4C8432DFAE40}" type="datetimeFigureOut">
              <a:rPr lang="en-US" smtClean="0"/>
              <a:pPr/>
              <a:t>2/16/17</a:t>
            </a:fld>
            <a:endParaRPr lang="en-US" dirty="0"/>
          </a:p>
        </p:txBody>
      </p:sp>
      <p:sp>
        <p:nvSpPr>
          <p:cNvPr id="5" name="Footer Placeholder 4"/>
          <p:cNvSpPr>
            <a:spLocks noGrp="1"/>
          </p:cNvSpPr>
          <p:nvPr>
            <p:ph type="ftr" sz="quarter" idx="3"/>
          </p:nvPr>
        </p:nvSpPr>
        <p:spPr>
          <a:xfrm>
            <a:off x="2764639" y="6459786"/>
            <a:ext cx="3617103"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7425344" y="6459786"/>
            <a:ext cx="984019" cy="365125"/>
          </a:xfrm>
          <a:prstGeom prst="rect">
            <a:avLst/>
          </a:prstGeom>
        </p:spPr>
        <p:txBody>
          <a:bodyPr vert="horz" lIns="91440" tIns="45720" rIns="91440" bIns="45720" rtlCol="0" anchor="ctr"/>
          <a:lstStyle>
            <a:lvl1pPr algn="r">
              <a:defRPr sz="1050">
                <a:solidFill>
                  <a:srgbClr val="FFFFFF"/>
                </a:solidFill>
              </a:defRPr>
            </a:lvl1pPr>
          </a:lstStyle>
          <a:p>
            <a:fld id="{4B8C57D9-8AC0-1F41-AA1E-8DD3BC9801B6}" type="slidenum">
              <a:rPr lang="en-US" smtClean="0"/>
              <a:pPr/>
              <a:t>‹#›</a:t>
            </a:fld>
            <a:endParaRPr lang="en-US" dirty="0"/>
          </a:p>
        </p:txBody>
      </p:sp>
      <p:cxnSp>
        <p:nvCxnSpPr>
          <p:cNvPr id="10" name="Straight Connector 9"/>
          <p:cNvCxnSpPr/>
          <p:nvPr/>
        </p:nvCxnSpPr>
        <p:spPr>
          <a:xfrm>
            <a:off x="895149" y="1737845"/>
            <a:ext cx="74752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1" name="TextBox 10"/>
          <p:cNvSpPr txBox="1"/>
          <p:nvPr userDrawn="1"/>
        </p:nvSpPr>
        <p:spPr>
          <a:xfrm>
            <a:off x="203200" y="178832"/>
            <a:ext cx="6794500" cy="400110"/>
          </a:xfrm>
          <a:prstGeom prst="rect">
            <a:avLst/>
          </a:prstGeom>
          <a:noFill/>
        </p:spPr>
        <p:txBody>
          <a:bodyPr wrap="square" rtlCol="0">
            <a:spAutoFit/>
          </a:bodyPr>
          <a:lstStyle/>
          <a:p>
            <a:r>
              <a:rPr lang="en-US" sz="2000" b="0" dirty="0">
                <a:solidFill>
                  <a:schemeClr val="bg1"/>
                </a:solidFill>
                <a:latin typeface="Candara" panose="020E0502030303020204" pitchFamily="34" charset="0"/>
                <a:cs typeface="Microsoft Sans Serif" panose="020B0604020202020204" pitchFamily="34" charset="0"/>
              </a:rPr>
              <a:t>CyberGIS Center for Advanced Digital and Spatial Studies</a:t>
            </a:r>
          </a:p>
        </p:txBody>
      </p:sp>
    </p:spTree>
    <p:extLst>
      <p:ext uri="{BB962C8B-B14F-4D97-AF65-F5344CB8AC3E}">
        <p14:creationId xmlns:p14="http://schemas.microsoft.com/office/powerpoint/2010/main" val="984566242"/>
      </p:ext>
    </p:extLst>
  </p:cSld>
  <p:clrMap bg1="lt1" tx1="dk1" bg2="lt2" tx2="dk2" accent1="accent1" accent2="accent2" accent3="accent3" accent4="accent4" accent5="accent5" accent6="accent6" hlink="hlink" folHlink="folHlink"/>
  <p:sldLayoutIdLst>
    <p:sldLayoutId id="2147484096" r:id="rId1"/>
    <p:sldLayoutId id="2147484097" r:id="rId2"/>
    <p:sldLayoutId id="2147484098" r:id="rId3"/>
    <p:sldLayoutId id="2147484099" r:id="rId4"/>
    <p:sldLayoutId id="2147484100" r:id="rId5"/>
    <p:sldLayoutId id="2147484101" r:id="rId6"/>
    <p:sldLayoutId id="2147484102" r:id="rId7"/>
    <p:sldLayoutId id="2147484103" r:id="rId8"/>
    <p:sldLayoutId id="2147484104" r:id="rId9"/>
    <p:sldLayoutId id="2147484105" r:id="rId10"/>
    <p:sldLayoutId id="2147484106" r:id="rId11"/>
    <p:sldLayoutId id="2147484107" r:id="rId12"/>
    <p:sldLayoutId id="2147484108" r:id="rId13"/>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mailto:jyn@illinois.edu"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hyperlink" Target="http://www.nyc.gov/html/tlc/html/about/trip_record_data.shtml"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cg-hm08.ncsa.illinois.edu:50070/"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 Id="rId3" Type="http://schemas.openxmlformats.org/officeDocument/2006/relationships/image" Target="../media/image1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 Id="rId3" Type="http://schemas.openxmlformats.org/officeDocument/2006/relationships/image" Target="../media/image11.png"/></Relationships>
</file>

<file path=ppt/slides/_rels/slide28.xml.rels><?xml version="1.0" encoding="UTF-8" standalone="yes"?>
<Relationships xmlns="http://schemas.openxmlformats.org/package/2006/relationships"><Relationship Id="rId3" Type="http://schemas.openxmlformats.org/officeDocument/2006/relationships/image" Target="../media/image90.png"/><Relationship Id="rId4" Type="http://schemas.openxmlformats.org/officeDocument/2006/relationships/image" Target="../media/image140.png"/><Relationship Id="rId1" Type="http://schemas.openxmlformats.org/officeDocument/2006/relationships/slideLayout" Target="../slideLayouts/slideLayout12.xml"/><Relationship Id="rId2" Type="http://schemas.openxmlformats.org/officeDocument/2006/relationships/notesSlide" Target="../notesSlides/notesSlide1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 Id="rId3" Type="http://schemas.openxmlformats.org/officeDocument/2006/relationships/image" Target="../media/image1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s>
</file>

<file path=ppt/slides/_rels/slide31.xml.rels><?xml version="1.0" encoding="UTF-8" standalone="yes"?>
<Relationships xmlns="http://schemas.openxmlformats.org/package/2006/relationships"><Relationship Id="rId3" Type="http://schemas.openxmlformats.org/officeDocument/2006/relationships/hyperlink" Target="http://edndoc.esri.com/arcsde/9.0/general_topics/understand_spatial_relations.htm" TargetMode="External"/><Relationship Id="rId4" Type="http://schemas.openxmlformats.org/officeDocument/2006/relationships/hyperlink" Target="https://github.com/Esri/geometry-api-java/wiki" TargetMode="External"/><Relationship Id="rId5" Type="http://schemas.openxmlformats.org/officeDocument/2006/relationships/hyperlink" Target="http://esri.github.io/geometry-api-java/doc/Contains.html" TargetMode="External"/><Relationship Id="rId6" Type="http://schemas.openxmlformats.org/officeDocument/2006/relationships/hyperlink" Target="http://esri.github.io/geometry-api-java/javadoc/com/esri/core/geometry/GeometryEngine.html" TargetMode="External"/><Relationship Id="rId1" Type="http://schemas.openxmlformats.org/officeDocument/2006/relationships/slideLayout" Target="../slideLayouts/slideLayout12.xml"/><Relationship Id="rId2" Type="http://schemas.openxmlformats.org/officeDocument/2006/relationships/notesSlide" Target="../notesSlides/notesSlide2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3.png"/><Relationship Id="rId3" Type="http://schemas.openxmlformats.org/officeDocument/2006/relationships/image" Target="../media/image14.gi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5.jpe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6.jpe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 Id="rId3" Type="http://schemas.openxmlformats.org/officeDocument/2006/relationships/image" Target="../media/image1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xml"/><Relationship Id="rId3" Type="http://schemas.openxmlformats.org/officeDocument/2006/relationships/image" Target="../media/image1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9.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0.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1869160"/>
            <a:ext cx="9143999" cy="833679"/>
          </a:xfrm>
        </p:spPr>
        <p:txBody>
          <a:bodyPr>
            <a:normAutofit fontScale="90000"/>
          </a:bodyPr>
          <a:lstStyle/>
          <a:p>
            <a:pPr algn="ctr">
              <a:lnSpc>
                <a:spcPct val="80000"/>
              </a:lnSpc>
              <a:spcBef>
                <a:spcPts val="0"/>
              </a:spcBef>
              <a:defRPr/>
            </a:pPr>
            <a:r>
              <a:rPr lang="en-US" b="1" dirty="0"/>
              <a:t>Geospatial Hadoop</a:t>
            </a:r>
            <a:endParaRPr lang="en-US" b="1" i="1" dirty="0">
              <a:latin typeface="Tahoma"/>
              <a:cs typeface="Tahoma"/>
            </a:endParaRPr>
          </a:p>
        </p:txBody>
      </p:sp>
      <p:sp>
        <p:nvSpPr>
          <p:cNvPr id="5" name="Rectangle 4"/>
          <p:cNvSpPr txBox="1">
            <a:spLocks noChangeArrowheads="1"/>
          </p:cNvSpPr>
          <p:nvPr/>
        </p:nvSpPr>
        <p:spPr>
          <a:xfrm>
            <a:off x="233464" y="2933700"/>
            <a:ext cx="8686800" cy="3271520"/>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2400" kern="1200">
                <a:solidFill>
                  <a:schemeClr val="tx2">
                    <a:lumMod val="75000"/>
                  </a:schemeClr>
                </a:solidFill>
                <a:latin typeface="+mj-lt"/>
                <a:ea typeface="+mn-ea"/>
                <a:cs typeface="+mn-cs"/>
              </a:defRPr>
            </a:lvl1pPr>
            <a:lvl2pPr marL="457200" indent="0" algn="ctr" defTabSz="914400" rtl="0" eaLnBrk="1" latinLnBrk="0" hangingPunct="1">
              <a:spcBef>
                <a:spcPct val="20000"/>
              </a:spcBef>
              <a:buFont typeface="Courier New" pitchFamily="49" charset="0"/>
              <a:buNone/>
              <a:defRPr sz="1600" kern="1200">
                <a:solidFill>
                  <a:schemeClr val="tx1">
                    <a:tint val="75000"/>
                  </a:schemeClr>
                </a:solidFill>
                <a:latin typeface="+mj-lt"/>
                <a:ea typeface="+mn-ea"/>
                <a:cs typeface="+mn-cs"/>
              </a:defRPr>
            </a:lvl2pPr>
            <a:lvl3pPr marL="914400" indent="0" algn="ctr" defTabSz="914400" rtl="0" eaLnBrk="1" latinLnBrk="0" hangingPunct="1">
              <a:spcBef>
                <a:spcPct val="20000"/>
              </a:spcBef>
              <a:buFont typeface="Arial" pitchFamily="34" charset="0"/>
              <a:buNone/>
              <a:defRPr sz="1600" kern="1200">
                <a:solidFill>
                  <a:schemeClr val="tx1">
                    <a:tint val="75000"/>
                  </a:schemeClr>
                </a:solidFill>
                <a:latin typeface="+mj-lt"/>
                <a:ea typeface="+mn-ea"/>
                <a:cs typeface="+mn-cs"/>
              </a:defRPr>
            </a:lvl3pPr>
            <a:lvl4pPr marL="1371600" indent="0" algn="ctr" defTabSz="914400" rtl="0" eaLnBrk="1" latinLnBrk="0" hangingPunct="1">
              <a:spcBef>
                <a:spcPct val="20000"/>
              </a:spcBef>
              <a:buFont typeface="Courier New" pitchFamily="49" charset="0"/>
              <a:buNone/>
              <a:defRPr sz="1600" kern="1200">
                <a:solidFill>
                  <a:schemeClr val="tx1">
                    <a:tint val="75000"/>
                  </a:schemeClr>
                </a:solidFill>
                <a:latin typeface="+mj-lt"/>
                <a:ea typeface="+mn-ea"/>
                <a:cs typeface="+mn-cs"/>
              </a:defRPr>
            </a:lvl4pPr>
            <a:lvl5pPr marL="1828800" indent="0" algn="ctr" defTabSz="914400" rtl="0" eaLnBrk="1" latinLnBrk="0" hangingPunct="1">
              <a:spcBef>
                <a:spcPct val="20000"/>
              </a:spcBef>
              <a:buFont typeface="Arial" pitchFamily="34" charset="0"/>
              <a:buNone/>
              <a:defRPr sz="1600" kern="1200">
                <a:solidFill>
                  <a:schemeClr val="tx1">
                    <a:tint val="75000"/>
                  </a:schemeClr>
                </a:solidFill>
                <a:latin typeface="+mj-lt"/>
                <a:ea typeface="+mn-ea"/>
                <a:cs typeface="+mn-cs"/>
              </a:defRPr>
            </a:lvl5pPr>
            <a:lvl6pPr marL="2286000" indent="0" algn="ctr" defTabSz="914400" rtl="0" eaLnBrk="1" latinLnBrk="0" hangingPunct="1">
              <a:spcBef>
                <a:spcPct val="20000"/>
              </a:spcBef>
              <a:buFont typeface="Courier New" pitchFamily="49" charset="0"/>
              <a:buNone/>
              <a:defRPr sz="1600" kern="1200">
                <a:solidFill>
                  <a:schemeClr val="tx1">
                    <a:tint val="75000"/>
                  </a:schemeClr>
                </a:solidFill>
                <a:latin typeface="+mj-lt"/>
                <a:ea typeface="+mn-ea"/>
                <a:cs typeface="+mn-cs"/>
              </a:defRPr>
            </a:lvl6pPr>
            <a:lvl7pPr marL="2743200" indent="0" algn="ctr" defTabSz="914400" rtl="0" eaLnBrk="1" latinLnBrk="0" hangingPunct="1">
              <a:spcBef>
                <a:spcPct val="20000"/>
              </a:spcBef>
              <a:buFont typeface="Arial" pitchFamily="34" charset="0"/>
              <a:buNone/>
              <a:defRPr sz="1600" kern="1200">
                <a:solidFill>
                  <a:schemeClr val="tx1">
                    <a:tint val="75000"/>
                  </a:schemeClr>
                </a:solidFill>
                <a:latin typeface="+mj-lt"/>
                <a:ea typeface="+mn-ea"/>
                <a:cs typeface="+mn-cs"/>
              </a:defRPr>
            </a:lvl7pPr>
            <a:lvl8pPr marL="3200400" indent="0" algn="ctr" defTabSz="914400" rtl="0" eaLnBrk="1" latinLnBrk="0" hangingPunct="1">
              <a:spcBef>
                <a:spcPct val="20000"/>
              </a:spcBef>
              <a:buFont typeface="Courier New" pitchFamily="49" charset="0"/>
              <a:buNone/>
              <a:defRPr sz="1600" kern="1200">
                <a:solidFill>
                  <a:schemeClr val="tx1">
                    <a:tint val="75000"/>
                  </a:schemeClr>
                </a:solidFill>
                <a:latin typeface="+mj-lt"/>
                <a:ea typeface="+mn-ea"/>
                <a:cs typeface="+mn-cs"/>
              </a:defRPr>
            </a:lvl8pPr>
            <a:lvl9pPr marL="3657600" indent="0" algn="ctr" defTabSz="914400" rtl="0" eaLnBrk="1" latinLnBrk="0" hangingPunct="1">
              <a:spcBef>
                <a:spcPct val="20000"/>
              </a:spcBef>
              <a:buFont typeface="Arial" pitchFamily="34" charset="0"/>
              <a:buNone/>
              <a:defRPr sz="1600" kern="1200">
                <a:solidFill>
                  <a:schemeClr val="tx1">
                    <a:tint val="75000"/>
                  </a:schemeClr>
                </a:solidFill>
                <a:latin typeface="+mj-lt"/>
                <a:ea typeface="+mn-ea"/>
                <a:cs typeface="+mn-cs"/>
              </a:defRPr>
            </a:lvl9pPr>
          </a:lstStyle>
          <a:p>
            <a:pPr>
              <a:lnSpc>
                <a:spcPct val="80000"/>
              </a:lnSpc>
              <a:buFont typeface="Wingdings" charset="0"/>
              <a:buNone/>
              <a:defRPr/>
            </a:pPr>
            <a:endParaRPr lang="en-US" dirty="0">
              <a:latin typeface="Tahoma" charset="0"/>
            </a:endParaRPr>
          </a:p>
          <a:p>
            <a:pPr>
              <a:lnSpc>
                <a:spcPct val="80000"/>
              </a:lnSpc>
              <a:defRPr/>
            </a:pPr>
            <a:endParaRPr lang="en-US" sz="1800" dirty="0" smtClean="0">
              <a:latin typeface="Tahoma" charset="0"/>
            </a:endParaRPr>
          </a:p>
          <a:p>
            <a:pPr>
              <a:lnSpc>
                <a:spcPct val="80000"/>
              </a:lnSpc>
              <a:defRPr/>
            </a:pPr>
            <a:r>
              <a:rPr lang="en-US" sz="1800" dirty="0" smtClean="0">
                <a:latin typeface="Tahoma" charset="0"/>
              </a:rPr>
              <a:t>Dr. Junjun </a:t>
            </a:r>
            <a:r>
              <a:rPr lang="en-US" sz="1800" dirty="0" smtClean="0">
                <a:latin typeface="Tahoma" charset="0"/>
              </a:rPr>
              <a:t>Yin</a:t>
            </a:r>
            <a:endParaRPr lang="en-US" sz="1800" dirty="0">
              <a:latin typeface="Tahoma" charset="0"/>
            </a:endParaRPr>
          </a:p>
          <a:p>
            <a:pPr>
              <a:lnSpc>
                <a:spcPct val="80000"/>
              </a:lnSpc>
              <a:defRPr/>
            </a:pPr>
            <a:endParaRPr lang="en-US" sz="1800" dirty="0">
              <a:latin typeface="Tahoma" charset="0"/>
            </a:endParaRPr>
          </a:p>
          <a:p>
            <a:pPr>
              <a:lnSpc>
                <a:spcPct val="80000"/>
              </a:lnSpc>
              <a:buFont typeface="Wingdings" charset="0"/>
              <a:buNone/>
              <a:defRPr/>
            </a:pPr>
            <a:endParaRPr lang="en-US" sz="1800" dirty="0" smtClean="0">
              <a:latin typeface="Tahoma" charset="0"/>
            </a:endParaRPr>
          </a:p>
          <a:p>
            <a:pPr>
              <a:lnSpc>
                <a:spcPct val="80000"/>
              </a:lnSpc>
              <a:buFont typeface="Wingdings" charset="0"/>
              <a:buNone/>
              <a:defRPr/>
            </a:pPr>
            <a:endParaRPr lang="en-US" sz="1800" dirty="0">
              <a:latin typeface="Tahoma" charset="0"/>
            </a:endParaRPr>
          </a:p>
          <a:p>
            <a:pPr>
              <a:lnSpc>
                <a:spcPct val="80000"/>
              </a:lnSpc>
              <a:buFont typeface="Wingdings" charset="0"/>
              <a:buNone/>
              <a:defRPr/>
            </a:pPr>
            <a:r>
              <a:rPr lang="en-US" sz="1800" dirty="0" smtClean="0">
                <a:latin typeface="Tahoma" charset="0"/>
              </a:rPr>
              <a:t>Social </a:t>
            </a:r>
            <a:r>
              <a:rPr lang="en-US" sz="1800" dirty="0" smtClean="0">
                <a:latin typeface="Tahoma" charset="0"/>
              </a:rPr>
              <a:t>Science Research Institute</a:t>
            </a:r>
          </a:p>
          <a:p>
            <a:pPr>
              <a:lnSpc>
                <a:spcPct val="80000"/>
              </a:lnSpc>
              <a:buFont typeface="Wingdings" charset="0"/>
              <a:buNone/>
              <a:defRPr/>
            </a:pPr>
            <a:r>
              <a:rPr lang="en-US" sz="1800" dirty="0" smtClean="0">
                <a:latin typeface="Tahoma" charset="0"/>
              </a:rPr>
              <a:t>Pennsylvania State University, university park, PA, 16801</a:t>
            </a:r>
            <a:endParaRPr lang="en-US" sz="1800" dirty="0">
              <a:latin typeface="Tahoma" charset="0"/>
            </a:endParaRPr>
          </a:p>
          <a:p>
            <a:pPr>
              <a:lnSpc>
                <a:spcPct val="80000"/>
              </a:lnSpc>
              <a:spcBef>
                <a:spcPts val="450"/>
              </a:spcBef>
              <a:buFont typeface="Wingdings" charset="0"/>
              <a:buNone/>
              <a:defRPr/>
            </a:pPr>
            <a:r>
              <a:rPr lang="en-US" sz="1800" dirty="0" smtClean="0">
                <a:latin typeface="Tahoma"/>
                <a:cs typeface="Tahoma"/>
                <a:hlinkClick r:id="rId3"/>
              </a:rPr>
              <a:t>jyin@psu.edu</a:t>
            </a:r>
            <a:endParaRPr lang="en-US" sz="1800" dirty="0">
              <a:latin typeface="Tahoma"/>
              <a:cs typeface="Tahoma"/>
            </a:endParaRPr>
          </a:p>
        </p:txBody>
      </p:sp>
    </p:spTree>
    <p:extLst>
      <p:ext uri="{BB962C8B-B14F-4D97-AF65-F5344CB8AC3E}">
        <p14:creationId xmlns:p14="http://schemas.microsoft.com/office/powerpoint/2010/main" val="323486724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58919"/>
            <a:ext cx="8229600" cy="668866"/>
          </a:xfrm>
        </p:spPr>
        <p:txBody>
          <a:bodyPr>
            <a:normAutofit fontScale="90000"/>
          </a:bodyPr>
          <a:lstStyle/>
          <a:p>
            <a:r>
              <a:rPr lang="en-US" b="1" dirty="0"/>
              <a:t>HDFS</a:t>
            </a:r>
          </a:p>
        </p:txBody>
      </p:sp>
      <p:sp>
        <p:nvSpPr>
          <p:cNvPr id="3" name="Content Placeholder 2"/>
          <p:cNvSpPr>
            <a:spLocks noGrp="1"/>
          </p:cNvSpPr>
          <p:nvPr>
            <p:ph idx="1"/>
          </p:nvPr>
        </p:nvSpPr>
        <p:spPr>
          <a:xfrm>
            <a:off x="292100" y="1777999"/>
            <a:ext cx="8686800" cy="4804833"/>
          </a:xfrm>
        </p:spPr>
        <p:txBody>
          <a:bodyPr>
            <a:normAutofit/>
          </a:bodyPr>
          <a:lstStyle/>
          <a:p>
            <a:r>
              <a:rPr lang="en-US" dirty="0"/>
              <a:t>HDFS – Hadoop Distributed File System? </a:t>
            </a:r>
          </a:p>
          <a:p>
            <a:pPr lvl="1"/>
            <a:r>
              <a:rPr lang="en-US" dirty="0"/>
              <a:t>HDFS is the storage mechanism for </a:t>
            </a:r>
            <a:r>
              <a:rPr lang="en-US" dirty="0" err="1"/>
              <a:t>Hadoop</a:t>
            </a:r>
            <a:endParaRPr lang="en-US" dirty="0"/>
          </a:p>
          <a:p>
            <a:pPr lvl="1"/>
            <a:r>
              <a:rPr lang="en-US" dirty="0"/>
              <a:t>Designed to scale easily and effectively</a:t>
            </a:r>
          </a:p>
          <a:p>
            <a:pPr lvl="1"/>
            <a:r>
              <a:rPr lang="en-US" dirty="0"/>
              <a:t>Designed to be deployed on low-cost hardware</a:t>
            </a:r>
          </a:p>
          <a:p>
            <a:r>
              <a:rPr lang="en-US" dirty="0"/>
              <a:t>HDFS components</a:t>
            </a:r>
          </a:p>
          <a:p>
            <a:pPr lvl="1"/>
            <a:r>
              <a:rPr lang="en-US" dirty="0" err="1"/>
              <a:t>NameNodes</a:t>
            </a:r>
            <a:r>
              <a:rPr lang="en-US" dirty="0"/>
              <a:t> (the master) manage the </a:t>
            </a:r>
            <a:r>
              <a:rPr lang="en-US" dirty="0" err="1"/>
              <a:t>filesystem</a:t>
            </a:r>
            <a:r>
              <a:rPr lang="en-US" dirty="0"/>
              <a:t> namespace</a:t>
            </a:r>
          </a:p>
          <a:p>
            <a:pPr lvl="1"/>
            <a:r>
              <a:rPr lang="en-US" dirty="0" err="1"/>
              <a:t>Datanodes</a:t>
            </a:r>
            <a:r>
              <a:rPr lang="en-US" dirty="0"/>
              <a:t> (workers) store and retrieve the chunks of data</a:t>
            </a:r>
          </a:p>
        </p:txBody>
      </p:sp>
      <p:sp>
        <p:nvSpPr>
          <p:cNvPr id="4" name="Slide Number Placeholder 3"/>
          <p:cNvSpPr>
            <a:spLocks noGrp="1"/>
          </p:cNvSpPr>
          <p:nvPr>
            <p:ph type="sldNum" sz="quarter" idx="12"/>
          </p:nvPr>
        </p:nvSpPr>
        <p:spPr>
          <a:xfrm>
            <a:off x="8483600" y="6356350"/>
            <a:ext cx="524522" cy="365125"/>
          </a:xfrm>
        </p:spPr>
        <p:txBody>
          <a:bodyPr/>
          <a:lstStyle>
            <a:lvl1pPr>
              <a:defRPr sz="2400" b="1">
                <a:solidFill>
                  <a:schemeClr val="tx1"/>
                </a:solidFill>
                <a:latin typeface="Arial" charset="0"/>
                <a:ea typeface="ＭＳ Ｐゴシック" charset="0"/>
                <a:cs typeface="ＭＳ Ｐゴシック" charset="0"/>
              </a:defRPr>
            </a:lvl1pPr>
            <a:lvl2pPr marL="742950" indent="-285750">
              <a:defRPr sz="2400" b="1">
                <a:solidFill>
                  <a:schemeClr val="tx1"/>
                </a:solidFill>
                <a:latin typeface="Arial" charset="0"/>
                <a:ea typeface="ＭＳ Ｐゴシック" charset="0"/>
              </a:defRPr>
            </a:lvl2pPr>
            <a:lvl3pPr marL="1143000" indent="-228600">
              <a:defRPr sz="2400" b="1">
                <a:solidFill>
                  <a:schemeClr val="tx1"/>
                </a:solidFill>
                <a:latin typeface="Arial" charset="0"/>
                <a:ea typeface="ＭＳ Ｐゴシック" charset="0"/>
              </a:defRPr>
            </a:lvl3pPr>
            <a:lvl4pPr marL="1600200" indent="-228600">
              <a:defRPr sz="2400" b="1">
                <a:solidFill>
                  <a:schemeClr val="tx1"/>
                </a:solidFill>
                <a:latin typeface="Arial" charset="0"/>
                <a:ea typeface="ＭＳ Ｐゴシック" charset="0"/>
              </a:defRPr>
            </a:lvl4pPr>
            <a:lvl5pPr marL="2057400" indent="-228600">
              <a:defRPr sz="2400" b="1">
                <a:solidFill>
                  <a:schemeClr val="tx1"/>
                </a:solidFill>
                <a:latin typeface="Arial" charset="0"/>
                <a:ea typeface="ＭＳ Ｐゴシック" charset="0"/>
              </a:defRPr>
            </a:lvl5pPr>
            <a:lvl6pPr marL="2514600" indent="-228600" eaLnBrk="0" fontAlgn="base" hangingPunct="0">
              <a:spcBef>
                <a:spcPct val="0"/>
              </a:spcBef>
              <a:spcAft>
                <a:spcPct val="0"/>
              </a:spcAft>
              <a:defRPr sz="2400" b="1">
                <a:solidFill>
                  <a:schemeClr val="tx1"/>
                </a:solidFill>
                <a:latin typeface="Arial" charset="0"/>
                <a:ea typeface="ＭＳ Ｐゴシック" charset="0"/>
              </a:defRPr>
            </a:lvl6pPr>
            <a:lvl7pPr marL="2971800" indent="-228600" eaLnBrk="0" fontAlgn="base" hangingPunct="0">
              <a:spcBef>
                <a:spcPct val="0"/>
              </a:spcBef>
              <a:spcAft>
                <a:spcPct val="0"/>
              </a:spcAft>
              <a:defRPr sz="2400" b="1">
                <a:solidFill>
                  <a:schemeClr val="tx1"/>
                </a:solidFill>
                <a:latin typeface="Arial" charset="0"/>
                <a:ea typeface="ＭＳ Ｐゴシック" charset="0"/>
              </a:defRPr>
            </a:lvl7pPr>
            <a:lvl8pPr marL="3429000" indent="-228600" eaLnBrk="0" fontAlgn="base" hangingPunct="0">
              <a:spcBef>
                <a:spcPct val="0"/>
              </a:spcBef>
              <a:spcAft>
                <a:spcPct val="0"/>
              </a:spcAft>
              <a:defRPr sz="2400" b="1">
                <a:solidFill>
                  <a:schemeClr val="tx1"/>
                </a:solidFill>
                <a:latin typeface="Arial" charset="0"/>
                <a:ea typeface="ＭＳ Ｐゴシック" charset="0"/>
              </a:defRPr>
            </a:lvl8pPr>
            <a:lvl9pPr marL="3886200" indent="-228600" eaLnBrk="0" fontAlgn="base" hangingPunct="0">
              <a:spcBef>
                <a:spcPct val="0"/>
              </a:spcBef>
              <a:spcAft>
                <a:spcPct val="0"/>
              </a:spcAft>
              <a:defRPr sz="2400" b="1">
                <a:solidFill>
                  <a:schemeClr val="tx1"/>
                </a:solidFill>
                <a:latin typeface="Arial" charset="0"/>
                <a:ea typeface="ＭＳ Ｐゴシック" charset="0"/>
              </a:defRPr>
            </a:lvl9pPr>
          </a:lstStyle>
          <a:p>
            <a:pPr>
              <a:defRPr/>
            </a:pPr>
            <a:endParaRPr lang="en-US" sz="1000" b="0" dirty="0">
              <a:latin typeface="Tahoma" charset="0"/>
            </a:endParaRPr>
          </a:p>
          <a:p>
            <a:pPr>
              <a:defRPr/>
            </a:pPr>
            <a:fld id="{A454E1AF-7DAE-AA42-AAA3-C73C4E2FAC02}" type="slidenum">
              <a:rPr lang="en-US" sz="1000" b="0" smtClean="0">
                <a:latin typeface="Tahoma" charset="0"/>
              </a:rPr>
              <a:pPr>
                <a:defRPr/>
              </a:pPr>
              <a:t>10</a:t>
            </a:fld>
            <a:endParaRPr lang="en-US" sz="1000" b="0" dirty="0">
              <a:latin typeface="Tahoma" charset="0"/>
            </a:endParaRPr>
          </a:p>
        </p:txBody>
      </p:sp>
      <p:grpSp>
        <p:nvGrpSpPr>
          <p:cNvPr id="31" name="Group 30"/>
          <p:cNvGrpSpPr/>
          <p:nvPr/>
        </p:nvGrpSpPr>
        <p:grpSpPr>
          <a:xfrm>
            <a:off x="252738" y="4377372"/>
            <a:ext cx="8614402" cy="2275766"/>
            <a:chOff x="252738" y="4377372"/>
            <a:chExt cx="8614402" cy="2275766"/>
          </a:xfrm>
        </p:grpSpPr>
        <p:pic>
          <p:nvPicPr>
            <p:cNvPr id="5" name="Picture 78" descr="8"/>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2738" y="4600249"/>
              <a:ext cx="1093431" cy="9674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6" name="그룹 163"/>
            <p:cNvGrpSpPr>
              <a:grpSpLocks/>
            </p:cNvGrpSpPr>
            <p:nvPr/>
          </p:nvGrpSpPr>
          <p:grpSpPr bwMode="auto">
            <a:xfrm>
              <a:off x="1130376" y="6005802"/>
              <a:ext cx="7736764" cy="341371"/>
              <a:chOff x="87126" y="2328867"/>
              <a:chExt cx="5674240" cy="341382"/>
            </a:xfrm>
          </p:grpSpPr>
          <p:sp>
            <p:nvSpPr>
              <p:cNvPr id="7" name="모서리가 둥근 직사각형 164"/>
              <p:cNvSpPr/>
              <p:nvPr/>
            </p:nvSpPr>
            <p:spPr bwMode="auto">
              <a:xfrm>
                <a:off x="87126" y="2328867"/>
                <a:ext cx="1237742" cy="339816"/>
              </a:xfrm>
              <a:prstGeom prst="roundRect">
                <a:avLst/>
              </a:prstGeom>
              <a:solidFill>
                <a:schemeClr val="bg1"/>
              </a:solidFill>
              <a:ln w="12700" cap="flat" cmpd="sng" algn="ctr">
                <a:solidFill>
                  <a:schemeClr val="bg1">
                    <a:lumMod val="75000"/>
                  </a:schemeClr>
                </a:solidFill>
                <a:prstDash val="solid"/>
              </a:ln>
              <a:effectLst>
                <a:innerShdw blurRad="38100" dist="12700" dir="13500000">
                  <a:prstClr val="black">
                    <a:alpha val="50000"/>
                  </a:prstClr>
                </a:innerShdw>
              </a:effectLst>
            </p:spPr>
            <p:txBody>
              <a:bodyPr lIns="0" tIns="0" rIns="0" bIns="0" anchor="ctr">
                <a:scene3d>
                  <a:camera prst="orthographicFront"/>
                  <a:lightRig rig="threePt" dir="t"/>
                </a:scene3d>
                <a:sp3d contourW="25400">
                  <a:bevelT w="1270"/>
                  <a:contourClr>
                    <a:schemeClr val="bg1"/>
                  </a:contourClr>
                </a:sp3d>
              </a:bodyPr>
              <a:lstStyle/>
              <a:p>
                <a:pPr defTabSz="1330325" eaLnBrk="0" fontAlgn="auto" hangingPunct="0">
                  <a:lnSpc>
                    <a:spcPct val="110000"/>
                  </a:lnSpc>
                  <a:spcBef>
                    <a:spcPts val="0"/>
                  </a:spcBef>
                  <a:spcAft>
                    <a:spcPts val="0"/>
                  </a:spcAft>
                  <a:defRPr/>
                </a:pPr>
                <a:r>
                  <a:rPr lang="en-US" altLang="ko-KR" sz="1400" kern="0" dirty="0" err="1">
                    <a:solidFill>
                      <a:srgbClr val="2E2B1A"/>
                    </a:solidFill>
                    <a:latin typeface="+mj-lt"/>
                    <a:ea typeface="Rix고딕 B" pitchFamily="18" charset="-127"/>
                    <a:cs typeface="+mn-cs"/>
                  </a:rPr>
                  <a:t>DataNode</a:t>
                </a:r>
                <a:r>
                  <a:rPr lang="en-US" altLang="ko-KR" sz="1400" kern="0" dirty="0">
                    <a:solidFill>
                      <a:srgbClr val="2E2B1A"/>
                    </a:solidFill>
                    <a:latin typeface="+mj-lt"/>
                    <a:ea typeface="Rix고딕 B" pitchFamily="18" charset="-127"/>
                    <a:cs typeface="+mn-cs"/>
                  </a:rPr>
                  <a:t> 1</a:t>
                </a:r>
                <a:endParaRPr lang="ko-KR" altLang="en-US" sz="1400" kern="0" dirty="0" err="1">
                  <a:solidFill>
                    <a:srgbClr val="2E2B1A"/>
                  </a:solidFill>
                  <a:latin typeface="+mj-lt"/>
                  <a:ea typeface="Rix고딕 B" pitchFamily="18" charset="-127"/>
                  <a:cs typeface="+mn-cs"/>
                </a:endParaRPr>
              </a:p>
            </p:txBody>
          </p:sp>
          <p:sp>
            <p:nvSpPr>
              <p:cNvPr id="8" name="모서리가 둥근 직사각형 165"/>
              <p:cNvSpPr/>
              <p:nvPr/>
            </p:nvSpPr>
            <p:spPr bwMode="auto">
              <a:xfrm>
                <a:off x="1682804" y="2328867"/>
                <a:ext cx="1237742" cy="339816"/>
              </a:xfrm>
              <a:prstGeom prst="roundRect">
                <a:avLst/>
              </a:prstGeom>
              <a:gradFill>
                <a:gsLst>
                  <a:gs pos="60000">
                    <a:srgbClr val="ECECEC"/>
                  </a:gs>
                  <a:gs pos="100000">
                    <a:schemeClr val="bg1"/>
                  </a:gs>
                </a:gsLst>
                <a:lin ang="5400000" scaled="0"/>
              </a:gradFill>
              <a:ln w="12700" cap="flat" cmpd="sng" algn="ctr">
                <a:solidFill>
                  <a:schemeClr val="bg1">
                    <a:lumMod val="75000"/>
                  </a:schemeClr>
                </a:solidFill>
                <a:prstDash val="solid"/>
              </a:ln>
              <a:effectLst>
                <a:innerShdw blurRad="38100" dist="12700" dir="13500000">
                  <a:prstClr val="black">
                    <a:alpha val="50000"/>
                  </a:prstClr>
                </a:innerShdw>
              </a:effectLst>
            </p:spPr>
            <p:txBody>
              <a:bodyPr lIns="0" tIns="0" rIns="0" bIns="0" anchor="ctr">
                <a:scene3d>
                  <a:camera prst="orthographicFront"/>
                  <a:lightRig rig="threePt" dir="t"/>
                </a:scene3d>
                <a:sp3d>
                  <a:bevelT w="1270"/>
                  <a:contourClr>
                    <a:schemeClr val="bg1"/>
                  </a:contourClr>
                </a:sp3d>
              </a:bodyPr>
              <a:lstStyle/>
              <a:p>
                <a:pPr defTabSz="1330325" eaLnBrk="0" fontAlgn="auto" hangingPunct="0">
                  <a:lnSpc>
                    <a:spcPct val="110000"/>
                  </a:lnSpc>
                  <a:spcBef>
                    <a:spcPts val="0"/>
                  </a:spcBef>
                  <a:spcAft>
                    <a:spcPts val="0"/>
                  </a:spcAft>
                  <a:defRPr/>
                </a:pPr>
                <a:r>
                  <a:rPr lang="en-US" altLang="ko-KR" sz="1400" kern="0" dirty="0" err="1">
                    <a:solidFill>
                      <a:srgbClr val="2E2B1A"/>
                    </a:solidFill>
                    <a:latin typeface="+mj-lt"/>
                    <a:ea typeface="Rix고딕 B" pitchFamily="18" charset="-127"/>
                  </a:rPr>
                  <a:t>DataNode</a:t>
                </a:r>
                <a:r>
                  <a:rPr lang="en-US" altLang="ko-KR" sz="1400" kern="0" dirty="0">
                    <a:solidFill>
                      <a:srgbClr val="2E2B1A"/>
                    </a:solidFill>
                    <a:latin typeface="+mj-lt"/>
                    <a:ea typeface="Rix고딕 B" pitchFamily="18" charset="-127"/>
                  </a:rPr>
                  <a:t> 2</a:t>
                </a:r>
                <a:endParaRPr lang="ko-KR" altLang="en-US" sz="1400" kern="0" dirty="0" err="1">
                  <a:solidFill>
                    <a:srgbClr val="2E2B1A"/>
                  </a:solidFill>
                  <a:latin typeface="+mj-lt"/>
                  <a:ea typeface="Rix고딕 B" pitchFamily="18" charset="-127"/>
                </a:endParaRPr>
              </a:p>
            </p:txBody>
          </p:sp>
          <p:sp>
            <p:nvSpPr>
              <p:cNvPr id="9" name="모서리가 둥근 직사각형 166"/>
              <p:cNvSpPr/>
              <p:nvPr/>
            </p:nvSpPr>
            <p:spPr bwMode="auto">
              <a:xfrm>
                <a:off x="3078936" y="2330433"/>
                <a:ext cx="1237742" cy="339816"/>
              </a:xfrm>
              <a:prstGeom prst="roundRect">
                <a:avLst/>
              </a:prstGeom>
              <a:gradFill>
                <a:gsLst>
                  <a:gs pos="60000">
                    <a:schemeClr val="bg1">
                      <a:lumMod val="85000"/>
                    </a:schemeClr>
                  </a:gs>
                  <a:gs pos="100000">
                    <a:schemeClr val="bg1">
                      <a:lumMod val="95000"/>
                    </a:schemeClr>
                  </a:gs>
                </a:gsLst>
                <a:lin ang="5400000" scaled="0"/>
              </a:gradFill>
              <a:ln w="12700" cap="flat" cmpd="sng" algn="ctr">
                <a:solidFill>
                  <a:schemeClr val="bg1">
                    <a:lumMod val="75000"/>
                  </a:schemeClr>
                </a:solidFill>
                <a:prstDash val="solid"/>
              </a:ln>
              <a:effectLst>
                <a:innerShdw blurRad="38100" dist="12700" dir="13500000">
                  <a:prstClr val="black">
                    <a:alpha val="50000"/>
                  </a:prstClr>
                </a:innerShdw>
              </a:effectLst>
            </p:spPr>
            <p:txBody>
              <a:bodyPr lIns="0" tIns="0" rIns="0" bIns="0" anchor="ctr">
                <a:scene3d>
                  <a:camera prst="orthographicFront"/>
                  <a:lightRig rig="threePt" dir="t"/>
                </a:scene3d>
                <a:sp3d>
                  <a:bevelT w="1270"/>
                  <a:contourClr>
                    <a:schemeClr val="bg1"/>
                  </a:contourClr>
                </a:sp3d>
              </a:bodyPr>
              <a:lstStyle/>
              <a:p>
                <a:pPr defTabSz="1330325" eaLnBrk="0" hangingPunct="0">
                  <a:lnSpc>
                    <a:spcPct val="110000"/>
                  </a:lnSpc>
                  <a:defRPr/>
                </a:pPr>
                <a:r>
                  <a:rPr lang="en-US" altLang="ko-KR" sz="1400" kern="0" dirty="0" err="1">
                    <a:solidFill>
                      <a:srgbClr val="2E2B1A"/>
                    </a:solidFill>
                    <a:latin typeface="+mj-lt"/>
                    <a:ea typeface="Rix고딕 B" pitchFamily="18" charset="-127"/>
                  </a:rPr>
                  <a:t>DataNode</a:t>
                </a:r>
                <a:r>
                  <a:rPr lang="en-US" altLang="ko-KR" sz="1400" kern="0" dirty="0">
                    <a:solidFill>
                      <a:srgbClr val="2E2B1A"/>
                    </a:solidFill>
                    <a:latin typeface="+mj-lt"/>
                    <a:ea typeface="Rix고딕 B" pitchFamily="18" charset="-127"/>
                  </a:rPr>
                  <a:t> 3</a:t>
                </a:r>
                <a:endParaRPr lang="ko-KR" altLang="en-US" sz="1400" kern="0" dirty="0" err="1">
                  <a:solidFill>
                    <a:srgbClr val="2E2B1A"/>
                  </a:solidFill>
                  <a:latin typeface="+mj-lt"/>
                  <a:ea typeface="Rix고딕 B" pitchFamily="18" charset="-127"/>
                </a:endParaRPr>
              </a:p>
            </p:txBody>
          </p:sp>
          <p:sp>
            <p:nvSpPr>
              <p:cNvPr id="10" name="모서리가 둥근 직사각형 167"/>
              <p:cNvSpPr/>
              <p:nvPr/>
            </p:nvSpPr>
            <p:spPr bwMode="auto">
              <a:xfrm>
                <a:off x="4523624" y="2328867"/>
                <a:ext cx="1237742" cy="339816"/>
              </a:xfrm>
              <a:prstGeom prst="roundRect">
                <a:avLst/>
              </a:prstGeom>
              <a:gradFill>
                <a:gsLst>
                  <a:gs pos="60000">
                    <a:srgbClr val="CDCDCD"/>
                  </a:gs>
                  <a:gs pos="100000">
                    <a:schemeClr val="bg1">
                      <a:lumMod val="85000"/>
                    </a:schemeClr>
                  </a:gs>
                </a:gsLst>
                <a:lin ang="5400000" scaled="0"/>
              </a:gradFill>
              <a:ln w="12700" cap="flat" cmpd="sng" algn="ctr">
                <a:solidFill>
                  <a:schemeClr val="bg1">
                    <a:lumMod val="65000"/>
                  </a:schemeClr>
                </a:solidFill>
                <a:prstDash val="solid"/>
              </a:ln>
              <a:effectLst>
                <a:innerShdw blurRad="38100" dist="12700" dir="13500000">
                  <a:prstClr val="black">
                    <a:alpha val="50000"/>
                  </a:prstClr>
                </a:innerShdw>
              </a:effectLst>
            </p:spPr>
            <p:txBody>
              <a:bodyPr lIns="0" tIns="0" rIns="0" bIns="0" anchor="ctr">
                <a:scene3d>
                  <a:camera prst="orthographicFront"/>
                  <a:lightRig rig="threePt" dir="t"/>
                </a:scene3d>
                <a:sp3d>
                  <a:bevelT w="1270"/>
                  <a:contourClr>
                    <a:schemeClr val="bg1"/>
                  </a:contourClr>
                </a:sp3d>
              </a:bodyPr>
              <a:lstStyle/>
              <a:p>
                <a:pPr defTabSz="1330325" eaLnBrk="0" fontAlgn="auto" hangingPunct="0">
                  <a:lnSpc>
                    <a:spcPct val="110000"/>
                  </a:lnSpc>
                  <a:spcBef>
                    <a:spcPts val="0"/>
                  </a:spcBef>
                  <a:spcAft>
                    <a:spcPts val="0"/>
                  </a:spcAft>
                  <a:defRPr/>
                </a:pPr>
                <a:r>
                  <a:rPr lang="en-US" altLang="ko-KR" sz="1400" kern="0" dirty="0" err="1">
                    <a:solidFill>
                      <a:srgbClr val="2E2B1A"/>
                    </a:solidFill>
                    <a:latin typeface="+mj-lt"/>
                    <a:ea typeface="Rix고딕 B" pitchFamily="18" charset="-127"/>
                  </a:rPr>
                  <a:t>DataNode</a:t>
                </a:r>
                <a:r>
                  <a:rPr lang="en-US" altLang="ko-KR" sz="1400" kern="0" dirty="0">
                    <a:solidFill>
                      <a:srgbClr val="2E2B1A"/>
                    </a:solidFill>
                    <a:latin typeface="+mj-lt"/>
                    <a:ea typeface="Rix고딕 B" pitchFamily="18" charset="-127"/>
                  </a:rPr>
                  <a:t> 4</a:t>
                </a:r>
                <a:endParaRPr lang="ko-KR" altLang="en-US" sz="1400" kern="0" dirty="0" err="1">
                  <a:solidFill>
                    <a:srgbClr val="2E2B1A"/>
                  </a:solidFill>
                  <a:latin typeface="+mj-lt"/>
                  <a:ea typeface="Rix고딕 B" pitchFamily="18" charset="-127"/>
                </a:endParaRPr>
              </a:p>
            </p:txBody>
          </p:sp>
        </p:grpSp>
        <p:sp>
          <p:nvSpPr>
            <p:cNvPr id="15" name="모서리가 둥근 직사각형 142"/>
            <p:cNvSpPr/>
            <p:nvPr/>
          </p:nvSpPr>
          <p:spPr bwMode="auto">
            <a:xfrm>
              <a:off x="4708314" y="4377372"/>
              <a:ext cx="1240121" cy="338137"/>
            </a:xfrm>
            <a:prstGeom prst="roundRect">
              <a:avLst/>
            </a:prstGeom>
            <a:gradFill>
              <a:gsLst>
                <a:gs pos="100000">
                  <a:schemeClr val="bg1">
                    <a:lumMod val="95000"/>
                  </a:schemeClr>
                </a:gs>
                <a:gs pos="83000">
                  <a:schemeClr val="bg1">
                    <a:lumMod val="75000"/>
                  </a:schemeClr>
                </a:gs>
                <a:gs pos="14000">
                  <a:schemeClr val="bg1">
                    <a:lumMod val="75000"/>
                  </a:schemeClr>
                </a:gs>
                <a:gs pos="0">
                  <a:schemeClr val="bg1">
                    <a:lumMod val="95000"/>
                  </a:schemeClr>
                </a:gs>
              </a:gsLst>
              <a:lin ang="16200000" scaled="1"/>
            </a:gradFill>
            <a:ln w="12700" cap="flat" cmpd="sng" algn="ctr">
              <a:solidFill>
                <a:schemeClr val="bg1">
                  <a:lumMod val="75000"/>
                </a:schemeClr>
              </a:solidFill>
              <a:prstDash val="solid"/>
            </a:ln>
            <a:effectLst/>
          </p:spPr>
          <p:txBody>
            <a:bodyPr anchor="ctr">
              <a:scene3d>
                <a:camera prst="orthographicFront"/>
                <a:lightRig rig="threePt" dir="t"/>
              </a:scene3d>
              <a:sp3d>
                <a:bevelT w="1270"/>
                <a:contourClr>
                  <a:schemeClr val="bg1"/>
                </a:contourClr>
              </a:sp3d>
            </a:bodyPr>
            <a:lstStyle/>
            <a:p>
              <a:pPr defTabSz="1330325" eaLnBrk="0" fontAlgn="auto" hangingPunct="0">
                <a:lnSpc>
                  <a:spcPct val="110000"/>
                </a:lnSpc>
                <a:spcBef>
                  <a:spcPts val="0"/>
                </a:spcBef>
                <a:spcAft>
                  <a:spcPts val="0"/>
                </a:spcAft>
                <a:defRPr/>
              </a:pPr>
              <a:r>
                <a:rPr kumimoji="0" lang="en-US" altLang="ko-KR" sz="1400" kern="0" dirty="0" err="1">
                  <a:solidFill>
                    <a:schemeClr val="tx1">
                      <a:lumMod val="85000"/>
                      <a:lumOff val="15000"/>
                    </a:schemeClr>
                  </a:solidFill>
                  <a:latin typeface="+mj-lt"/>
                  <a:ea typeface="Rix정고딕 B" pitchFamily="18" charset="-127"/>
                  <a:cs typeface="+mn-cs"/>
                </a:rPr>
                <a:t>NameNode</a:t>
              </a:r>
              <a:endParaRPr kumimoji="0" lang="ko-KR" altLang="en-US" sz="1400" kern="0" dirty="0" err="1">
                <a:solidFill>
                  <a:schemeClr val="tx1">
                    <a:lumMod val="85000"/>
                    <a:lumOff val="15000"/>
                  </a:schemeClr>
                </a:solidFill>
                <a:latin typeface="+mj-lt"/>
                <a:ea typeface="Rix정고딕 B" pitchFamily="18" charset="-127"/>
                <a:cs typeface="+mn-cs"/>
              </a:endParaRPr>
            </a:p>
          </p:txBody>
        </p:sp>
        <p:sp>
          <p:nvSpPr>
            <p:cNvPr id="18" name="Line 61"/>
            <p:cNvSpPr>
              <a:spLocks noChangeShapeType="1"/>
            </p:cNvSpPr>
            <p:nvPr/>
          </p:nvSpPr>
          <p:spPr bwMode="auto">
            <a:xfrm flipV="1">
              <a:off x="1177617" y="4640496"/>
              <a:ext cx="3382361" cy="267177"/>
            </a:xfrm>
            <a:prstGeom prst="line">
              <a:avLst/>
            </a:prstGeom>
            <a:noFill/>
            <a:ln w="9525">
              <a:solidFill>
                <a:srgbClr val="5F5F5F"/>
              </a:solidFill>
              <a:prstDash val="dash"/>
              <a:round/>
              <a:headEnd type="none" w="sm" len="sm"/>
              <a:tailEnd type="triangle" w="sm" len="sm"/>
            </a:ln>
            <a:extLst>
              <a:ext uri="{909E8E84-426E-40dd-AFC4-6F175D3DCCD1}">
                <a14:hiddenFill xmlns:a14="http://schemas.microsoft.com/office/drawing/2010/main" xmlns="">
                  <a:noFill/>
                </a14:hiddenFill>
              </a:ext>
            </a:extLst>
          </p:spPr>
          <p:txBody>
            <a:bodyPr/>
            <a:lstStyle/>
            <a:p>
              <a:endParaRPr lang="en-US"/>
            </a:p>
          </p:txBody>
        </p:sp>
        <p:sp>
          <p:nvSpPr>
            <p:cNvPr id="29" name="Line 61"/>
            <p:cNvSpPr>
              <a:spLocks noChangeShapeType="1"/>
            </p:cNvSpPr>
            <p:nvPr/>
          </p:nvSpPr>
          <p:spPr bwMode="auto">
            <a:xfrm flipV="1">
              <a:off x="1218257" y="4792896"/>
              <a:ext cx="3382361" cy="267177"/>
            </a:xfrm>
            <a:prstGeom prst="line">
              <a:avLst/>
            </a:prstGeom>
            <a:noFill/>
            <a:ln w="9525">
              <a:solidFill>
                <a:srgbClr val="5F5F5F"/>
              </a:solidFill>
              <a:prstDash val="dash"/>
              <a:round/>
              <a:headEnd type="triangle" w="sm" len="sm"/>
              <a:tailEnd type="none" w="sm" len="sm"/>
            </a:ln>
            <a:extLst>
              <a:ext uri="{909E8E84-426E-40dd-AFC4-6F175D3DCCD1}">
                <a14:hiddenFill xmlns:a14="http://schemas.microsoft.com/office/drawing/2010/main" xmlns="">
                  <a:noFill/>
                </a14:hiddenFill>
              </a:ext>
            </a:extLst>
          </p:spPr>
          <p:txBody>
            <a:bodyPr/>
            <a:lstStyle/>
            <a:p>
              <a:endParaRPr lang="en-US"/>
            </a:p>
          </p:txBody>
        </p:sp>
        <p:sp>
          <p:nvSpPr>
            <p:cNvPr id="32" name="Line 61"/>
            <p:cNvSpPr>
              <a:spLocks noChangeShapeType="1"/>
            </p:cNvSpPr>
            <p:nvPr/>
          </p:nvSpPr>
          <p:spPr bwMode="auto">
            <a:xfrm>
              <a:off x="1177617" y="5364480"/>
              <a:ext cx="4247823" cy="568960"/>
            </a:xfrm>
            <a:prstGeom prst="line">
              <a:avLst/>
            </a:prstGeom>
            <a:noFill/>
            <a:ln w="9525">
              <a:solidFill>
                <a:srgbClr val="5F5F5F"/>
              </a:solidFill>
              <a:prstDash val="dash"/>
              <a:round/>
              <a:headEnd type="none" w="sm" len="sm"/>
              <a:tailEnd type="triangle" w="sm" len="sm"/>
            </a:ln>
            <a:extLst>
              <a:ext uri="{909E8E84-426E-40dd-AFC4-6F175D3DCCD1}">
                <a14:hiddenFill xmlns:a14="http://schemas.microsoft.com/office/drawing/2010/main" xmlns="">
                  <a:noFill/>
                </a14:hiddenFill>
              </a:ext>
            </a:extLst>
          </p:spPr>
          <p:txBody>
            <a:bodyPr/>
            <a:lstStyle/>
            <a:p>
              <a:endParaRPr lang="en-US"/>
            </a:p>
          </p:txBody>
        </p:sp>
        <p:sp>
          <p:nvSpPr>
            <p:cNvPr id="33" name="Line 61"/>
            <p:cNvSpPr>
              <a:spLocks noChangeShapeType="1"/>
            </p:cNvSpPr>
            <p:nvPr/>
          </p:nvSpPr>
          <p:spPr bwMode="auto">
            <a:xfrm>
              <a:off x="1198484" y="5384800"/>
              <a:ext cx="792021" cy="621002"/>
            </a:xfrm>
            <a:prstGeom prst="line">
              <a:avLst/>
            </a:prstGeom>
            <a:noFill/>
            <a:ln w="9525">
              <a:solidFill>
                <a:srgbClr val="5F5F5F"/>
              </a:solidFill>
              <a:prstDash val="dash"/>
              <a:round/>
              <a:headEnd type="none" w="sm" len="sm"/>
              <a:tailEnd type="triangle" w="sm" len="sm"/>
            </a:ln>
            <a:extLst>
              <a:ext uri="{909E8E84-426E-40dd-AFC4-6F175D3DCCD1}">
                <a14:hiddenFill xmlns:a14="http://schemas.microsoft.com/office/drawing/2010/main" xmlns="">
                  <a:noFill/>
                </a14:hiddenFill>
              </a:ext>
            </a:extLst>
          </p:spPr>
          <p:txBody>
            <a:bodyPr/>
            <a:lstStyle/>
            <a:p>
              <a:endParaRPr lang="en-US"/>
            </a:p>
          </p:txBody>
        </p:sp>
        <p:grpSp>
          <p:nvGrpSpPr>
            <p:cNvPr id="41" name="그룹 247"/>
            <p:cNvGrpSpPr>
              <a:grpSpLocks/>
            </p:cNvGrpSpPr>
            <p:nvPr/>
          </p:nvGrpSpPr>
          <p:grpSpPr bwMode="auto">
            <a:xfrm>
              <a:off x="1346169" y="4448085"/>
              <a:ext cx="536575" cy="433388"/>
              <a:chOff x="379158" y="2556930"/>
              <a:chExt cx="536404" cy="432779"/>
            </a:xfrm>
          </p:grpSpPr>
          <p:pic>
            <p:nvPicPr>
              <p:cNvPr id="42" name="그림 248" descr="number.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79158" y="2556930"/>
                <a:ext cx="536404" cy="43277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3" name="직사각형 249"/>
              <p:cNvSpPr>
                <a:spLocks noChangeArrowheads="1"/>
              </p:cNvSpPr>
              <p:nvPr/>
            </p:nvSpPr>
            <p:spPr bwMode="auto">
              <a:xfrm>
                <a:off x="483120" y="2665953"/>
                <a:ext cx="341180" cy="223298"/>
              </a:xfrm>
              <a:prstGeom prst="rect">
                <a:avLst/>
              </a:prstGeom>
              <a:noFill/>
              <a:ln w="12700" algn="ctr">
                <a:noFill/>
                <a:miter lim="800000"/>
                <a:headEnd/>
                <a:tailEnd/>
              </a:ln>
            </p:spPr>
            <p:txBody>
              <a:bodyPr lIns="0" tIns="0" rIns="0" bIns="0" anchor="ctr">
                <a:scene3d>
                  <a:camera prst="orthographicFront"/>
                  <a:lightRig rig="threePt" dir="t"/>
                </a:scene3d>
                <a:sp3d contourW="25400">
                  <a:bevelT w="0"/>
                  <a:contourClr>
                    <a:srgbClr val="1E497C"/>
                  </a:contourClr>
                </a:sp3d>
              </a:bodyPr>
              <a:lstStyle>
                <a:defPPr>
                  <a:defRPr lang="ko-KR"/>
                </a:defPPr>
                <a:lvl1pPr algn="l" rtl="0" fontAlgn="base" latinLnBrk="1">
                  <a:spcBef>
                    <a:spcPct val="0"/>
                  </a:spcBef>
                  <a:spcAft>
                    <a:spcPct val="0"/>
                  </a:spcAft>
                  <a:defRPr kumimoji="1" sz="1300" kern="1200">
                    <a:solidFill>
                      <a:schemeClr val="bg1"/>
                    </a:solidFill>
                    <a:latin typeface="산돌고딕B" pitchFamily="18" charset="-127"/>
                    <a:ea typeface="산돌고딕B" pitchFamily="18" charset="-127"/>
                    <a:cs typeface="+mn-cs"/>
                  </a:defRPr>
                </a:lvl1pPr>
                <a:lvl2pPr marL="457200" algn="l" rtl="0" fontAlgn="base" latinLnBrk="1">
                  <a:spcBef>
                    <a:spcPct val="0"/>
                  </a:spcBef>
                  <a:spcAft>
                    <a:spcPct val="0"/>
                  </a:spcAft>
                  <a:defRPr kumimoji="1" sz="1300" kern="1200">
                    <a:solidFill>
                      <a:schemeClr val="bg1"/>
                    </a:solidFill>
                    <a:latin typeface="산돌고딕B" pitchFamily="18" charset="-127"/>
                    <a:ea typeface="산돌고딕B" pitchFamily="18" charset="-127"/>
                    <a:cs typeface="+mn-cs"/>
                  </a:defRPr>
                </a:lvl2pPr>
                <a:lvl3pPr marL="914400" algn="l" rtl="0" fontAlgn="base" latinLnBrk="1">
                  <a:spcBef>
                    <a:spcPct val="0"/>
                  </a:spcBef>
                  <a:spcAft>
                    <a:spcPct val="0"/>
                  </a:spcAft>
                  <a:defRPr kumimoji="1" sz="1300" kern="1200">
                    <a:solidFill>
                      <a:schemeClr val="bg1"/>
                    </a:solidFill>
                    <a:latin typeface="산돌고딕B" pitchFamily="18" charset="-127"/>
                    <a:ea typeface="산돌고딕B" pitchFamily="18" charset="-127"/>
                    <a:cs typeface="+mn-cs"/>
                  </a:defRPr>
                </a:lvl3pPr>
                <a:lvl4pPr marL="1371600" algn="l" rtl="0" fontAlgn="base" latinLnBrk="1">
                  <a:spcBef>
                    <a:spcPct val="0"/>
                  </a:spcBef>
                  <a:spcAft>
                    <a:spcPct val="0"/>
                  </a:spcAft>
                  <a:defRPr kumimoji="1" sz="1300" kern="1200">
                    <a:solidFill>
                      <a:schemeClr val="bg1"/>
                    </a:solidFill>
                    <a:latin typeface="산돌고딕B" pitchFamily="18" charset="-127"/>
                    <a:ea typeface="산돌고딕B" pitchFamily="18" charset="-127"/>
                    <a:cs typeface="+mn-cs"/>
                  </a:defRPr>
                </a:lvl4pPr>
                <a:lvl5pPr marL="1828800" algn="l" rtl="0" fontAlgn="base" latinLnBrk="1">
                  <a:spcBef>
                    <a:spcPct val="0"/>
                  </a:spcBef>
                  <a:spcAft>
                    <a:spcPct val="0"/>
                  </a:spcAft>
                  <a:defRPr kumimoji="1" sz="1300" kern="1200">
                    <a:solidFill>
                      <a:schemeClr val="bg1"/>
                    </a:solidFill>
                    <a:latin typeface="산돌고딕B" pitchFamily="18" charset="-127"/>
                    <a:ea typeface="산돌고딕B" pitchFamily="18" charset="-127"/>
                    <a:cs typeface="+mn-cs"/>
                  </a:defRPr>
                </a:lvl5pPr>
                <a:lvl6pPr marL="2286000" algn="l" defTabSz="914400" rtl="0" eaLnBrk="1" latinLnBrk="1" hangingPunct="1">
                  <a:defRPr kumimoji="1" sz="1300" kern="1200">
                    <a:solidFill>
                      <a:schemeClr val="bg1"/>
                    </a:solidFill>
                    <a:latin typeface="산돌고딕B" pitchFamily="18" charset="-127"/>
                    <a:ea typeface="산돌고딕B" pitchFamily="18" charset="-127"/>
                    <a:cs typeface="+mn-cs"/>
                  </a:defRPr>
                </a:lvl6pPr>
                <a:lvl7pPr marL="2743200" algn="l" defTabSz="914400" rtl="0" eaLnBrk="1" latinLnBrk="1" hangingPunct="1">
                  <a:defRPr kumimoji="1" sz="1300" kern="1200">
                    <a:solidFill>
                      <a:schemeClr val="bg1"/>
                    </a:solidFill>
                    <a:latin typeface="산돌고딕B" pitchFamily="18" charset="-127"/>
                    <a:ea typeface="산돌고딕B" pitchFamily="18" charset="-127"/>
                    <a:cs typeface="+mn-cs"/>
                  </a:defRPr>
                </a:lvl7pPr>
                <a:lvl8pPr marL="3200400" algn="l" defTabSz="914400" rtl="0" eaLnBrk="1" latinLnBrk="1" hangingPunct="1">
                  <a:defRPr kumimoji="1" sz="1300" kern="1200">
                    <a:solidFill>
                      <a:schemeClr val="bg1"/>
                    </a:solidFill>
                    <a:latin typeface="산돌고딕B" pitchFamily="18" charset="-127"/>
                    <a:ea typeface="산돌고딕B" pitchFamily="18" charset="-127"/>
                    <a:cs typeface="+mn-cs"/>
                  </a:defRPr>
                </a:lvl8pPr>
                <a:lvl9pPr marL="3657600" algn="l" defTabSz="914400" rtl="0" eaLnBrk="1" latinLnBrk="1" hangingPunct="1">
                  <a:defRPr kumimoji="1" sz="1300" kern="1200">
                    <a:solidFill>
                      <a:schemeClr val="bg1"/>
                    </a:solidFill>
                    <a:latin typeface="산돌고딕B" pitchFamily="18" charset="-127"/>
                    <a:ea typeface="산돌고딕B" pitchFamily="18" charset="-127"/>
                    <a:cs typeface="+mn-cs"/>
                  </a:defRPr>
                </a:lvl9pPr>
              </a:lstStyle>
              <a:p>
                <a:pPr algn="ctr">
                  <a:defRPr/>
                </a:pPr>
                <a:r>
                  <a:rPr kumimoji="0" lang="en-US" altLang="ko-KR" sz="1200" dirty="0">
                    <a:latin typeface="Rix정고딕 B" pitchFamily="18" charset="-127"/>
                    <a:ea typeface="Rix정고딕 B" pitchFamily="18" charset="-127"/>
                  </a:rPr>
                  <a:t>1</a:t>
                </a:r>
                <a:endParaRPr kumimoji="0" lang="ko-KR" altLang="en-US" sz="1200" dirty="0">
                  <a:latin typeface="Rix정고딕 B" pitchFamily="18" charset="-127"/>
                  <a:ea typeface="Rix정고딕 B" pitchFamily="18" charset="-127"/>
                </a:endParaRPr>
              </a:p>
            </p:txBody>
          </p:sp>
        </p:grpSp>
        <p:grpSp>
          <p:nvGrpSpPr>
            <p:cNvPr id="44" name="그룹 250"/>
            <p:cNvGrpSpPr>
              <a:grpSpLocks/>
            </p:cNvGrpSpPr>
            <p:nvPr/>
          </p:nvGrpSpPr>
          <p:grpSpPr bwMode="auto">
            <a:xfrm>
              <a:off x="4137631" y="4772297"/>
              <a:ext cx="536575" cy="433388"/>
              <a:chOff x="379158" y="2556930"/>
              <a:chExt cx="536404" cy="432779"/>
            </a:xfrm>
          </p:grpSpPr>
          <p:pic>
            <p:nvPicPr>
              <p:cNvPr id="45" name="그림 251" descr="number.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79158" y="2556930"/>
                <a:ext cx="536404" cy="43277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6" name="직사각형 252"/>
              <p:cNvSpPr>
                <a:spLocks noChangeArrowheads="1"/>
              </p:cNvSpPr>
              <p:nvPr/>
            </p:nvSpPr>
            <p:spPr bwMode="auto">
              <a:xfrm>
                <a:off x="483120" y="2665953"/>
                <a:ext cx="341180" cy="223298"/>
              </a:xfrm>
              <a:prstGeom prst="rect">
                <a:avLst/>
              </a:prstGeom>
              <a:noFill/>
              <a:ln w="12700" algn="ctr">
                <a:noFill/>
                <a:miter lim="800000"/>
                <a:headEnd/>
                <a:tailEnd/>
              </a:ln>
            </p:spPr>
            <p:txBody>
              <a:bodyPr lIns="0" tIns="0" rIns="0" bIns="0" anchor="ctr">
                <a:scene3d>
                  <a:camera prst="orthographicFront"/>
                  <a:lightRig rig="threePt" dir="t"/>
                </a:scene3d>
                <a:sp3d contourW="25400">
                  <a:bevelT w="0"/>
                  <a:contourClr>
                    <a:srgbClr val="1E497C"/>
                  </a:contourClr>
                </a:sp3d>
              </a:bodyPr>
              <a:lstStyle>
                <a:defPPr>
                  <a:defRPr lang="ko-KR"/>
                </a:defPPr>
                <a:lvl1pPr algn="l" rtl="0" fontAlgn="base" latinLnBrk="1">
                  <a:spcBef>
                    <a:spcPct val="0"/>
                  </a:spcBef>
                  <a:spcAft>
                    <a:spcPct val="0"/>
                  </a:spcAft>
                  <a:defRPr kumimoji="1" sz="1300" kern="1200">
                    <a:solidFill>
                      <a:schemeClr val="bg1"/>
                    </a:solidFill>
                    <a:latin typeface="산돌고딕B" pitchFamily="18" charset="-127"/>
                    <a:ea typeface="산돌고딕B" pitchFamily="18" charset="-127"/>
                    <a:cs typeface="+mn-cs"/>
                  </a:defRPr>
                </a:lvl1pPr>
                <a:lvl2pPr marL="457200" algn="l" rtl="0" fontAlgn="base" latinLnBrk="1">
                  <a:spcBef>
                    <a:spcPct val="0"/>
                  </a:spcBef>
                  <a:spcAft>
                    <a:spcPct val="0"/>
                  </a:spcAft>
                  <a:defRPr kumimoji="1" sz="1300" kern="1200">
                    <a:solidFill>
                      <a:schemeClr val="bg1"/>
                    </a:solidFill>
                    <a:latin typeface="산돌고딕B" pitchFamily="18" charset="-127"/>
                    <a:ea typeface="산돌고딕B" pitchFamily="18" charset="-127"/>
                    <a:cs typeface="+mn-cs"/>
                  </a:defRPr>
                </a:lvl2pPr>
                <a:lvl3pPr marL="914400" algn="l" rtl="0" fontAlgn="base" latinLnBrk="1">
                  <a:spcBef>
                    <a:spcPct val="0"/>
                  </a:spcBef>
                  <a:spcAft>
                    <a:spcPct val="0"/>
                  </a:spcAft>
                  <a:defRPr kumimoji="1" sz="1300" kern="1200">
                    <a:solidFill>
                      <a:schemeClr val="bg1"/>
                    </a:solidFill>
                    <a:latin typeface="산돌고딕B" pitchFamily="18" charset="-127"/>
                    <a:ea typeface="산돌고딕B" pitchFamily="18" charset="-127"/>
                    <a:cs typeface="+mn-cs"/>
                  </a:defRPr>
                </a:lvl3pPr>
                <a:lvl4pPr marL="1371600" algn="l" rtl="0" fontAlgn="base" latinLnBrk="1">
                  <a:spcBef>
                    <a:spcPct val="0"/>
                  </a:spcBef>
                  <a:spcAft>
                    <a:spcPct val="0"/>
                  </a:spcAft>
                  <a:defRPr kumimoji="1" sz="1300" kern="1200">
                    <a:solidFill>
                      <a:schemeClr val="bg1"/>
                    </a:solidFill>
                    <a:latin typeface="산돌고딕B" pitchFamily="18" charset="-127"/>
                    <a:ea typeface="산돌고딕B" pitchFamily="18" charset="-127"/>
                    <a:cs typeface="+mn-cs"/>
                  </a:defRPr>
                </a:lvl4pPr>
                <a:lvl5pPr marL="1828800" algn="l" rtl="0" fontAlgn="base" latinLnBrk="1">
                  <a:spcBef>
                    <a:spcPct val="0"/>
                  </a:spcBef>
                  <a:spcAft>
                    <a:spcPct val="0"/>
                  </a:spcAft>
                  <a:defRPr kumimoji="1" sz="1300" kern="1200">
                    <a:solidFill>
                      <a:schemeClr val="bg1"/>
                    </a:solidFill>
                    <a:latin typeface="산돌고딕B" pitchFamily="18" charset="-127"/>
                    <a:ea typeface="산돌고딕B" pitchFamily="18" charset="-127"/>
                    <a:cs typeface="+mn-cs"/>
                  </a:defRPr>
                </a:lvl5pPr>
                <a:lvl6pPr marL="2286000" algn="l" defTabSz="914400" rtl="0" eaLnBrk="1" latinLnBrk="1" hangingPunct="1">
                  <a:defRPr kumimoji="1" sz="1300" kern="1200">
                    <a:solidFill>
                      <a:schemeClr val="bg1"/>
                    </a:solidFill>
                    <a:latin typeface="산돌고딕B" pitchFamily="18" charset="-127"/>
                    <a:ea typeface="산돌고딕B" pitchFamily="18" charset="-127"/>
                    <a:cs typeface="+mn-cs"/>
                  </a:defRPr>
                </a:lvl6pPr>
                <a:lvl7pPr marL="2743200" algn="l" defTabSz="914400" rtl="0" eaLnBrk="1" latinLnBrk="1" hangingPunct="1">
                  <a:defRPr kumimoji="1" sz="1300" kern="1200">
                    <a:solidFill>
                      <a:schemeClr val="bg1"/>
                    </a:solidFill>
                    <a:latin typeface="산돌고딕B" pitchFamily="18" charset="-127"/>
                    <a:ea typeface="산돌고딕B" pitchFamily="18" charset="-127"/>
                    <a:cs typeface="+mn-cs"/>
                  </a:defRPr>
                </a:lvl7pPr>
                <a:lvl8pPr marL="3200400" algn="l" defTabSz="914400" rtl="0" eaLnBrk="1" latinLnBrk="1" hangingPunct="1">
                  <a:defRPr kumimoji="1" sz="1300" kern="1200">
                    <a:solidFill>
                      <a:schemeClr val="bg1"/>
                    </a:solidFill>
                    <a:latin typeface="산돌고딕B" pitchFamily="18" charset="-127"/>
                    <a:ea typeface="산돌고딕B" pitchFamily="18" charset="-127"/>
                    <a:cs typeface="+mn-cs"/>
                  </a:defRPr>
                </a:lvl8pPr>
                <a:lvl9pPr marL="3657600" algn="l" defTabSz="914400" rtl="0" eaLnBrk="1" latinLnBrk="1" hangingPunct="1">
                  <a:defRPr kumimoji="1" sz="1300" kern="1200">
                    <a:solidFill>
                      <a:schemeClr val="bg1"/>
                    </a:solidFill>
                    <a:latin typeface="산돌고딕B" pitchFamily="18" charset="-127"/>
                    <a:ea typeface="산돌고딕B" pitchFamily="18" charset="-127"/>
                    <a:cs typeface="+mn-cs"/>
                  </a:defRPr>
                </a:lvl9pPr>
              </a:lstStyle>
              <a:p>
                <a:pPr algn="ctr">
                  <a:defRPr/>
                </a:pPr>
                <a:r>
                  <a:rPr kumimoji="0" lang="en-US" altLang="ko-KR" sz="1200" dirty="0">
                    <a:latin typeface="Rix정고딕 B" pitchFamily="18" charset="-127"/>
                    <a:ea typeface="Rix정고딕 B" pitchFamily="18" charset="-127"/>
                  </a:rPr>
                  <a:t>2</a:t>
                </a:r>
                <a:endParaRPr kumimoji="0" lang="ko-KR" altLang="en-US" sz="1200" dirty="0">
                  <a:latin typeface="Rix정고딕 B" pitchFamily="18" charset="-127"/>
                  <a:ea typeface="Rix정고딕 B" pitchFamily="18" charset="-127"/>
                </a:endParaRPr>
              </a:p>
            </p:txBody>
          </p:sp>
        </p:grpSp>
        <p:grpSp>
          <p:nvGrpSpPr>
            <p:cNvPr id="47" name="그룹 253"/>
            <p:cNvGrpSpPr>
              <a:grpSpLocks/>
            </p:cNvGrpSpPr>
            <p:nvPr/>
          </p:nvGrpSpPr>
          <p:grpSpPr bwMode="auto">
            <a:xfrm>
              <a:off x="809594" y="5313875"/>
              <a:ext cx="536575" cy="507607"/>
              <a:chOff x="379158" y="2556930"/>
              <a:chExt cx="536404" cy="432779"/>
            </a:xfrm>
          </p:grpSpPr>
          <p:pic>
            <p:nvPicPr>
              <p:cNvPr id="48" name="그림 254" descr="number.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79158" y="2556930"/>
                <a:ext cx="536404" cy="43277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9" name="직사각형 255"/>
              <p:cNvSpPr>
                <a:spLocks noChangeArrowheads="1"/>
              </p:cNvSpPr>
              <p:nvPr/>
            </p:nvSpPr>
            <p:spPr bwMode="auto">
              <a:xfrm>
                <a:off x="483120" y="2665953"/>
                <a:ext cx="341180" cy="223298"/>
              </a:xfrm>
              <a:prstGeom prst="rect">
                <a:avLst/>
              </a:prstGeom>
              <a:noFill/>
              <a:ln w="12700" algn="ctr">
                <a:noFill/>
                <a:miter lim="800000"/>
                <a:headEnd/>
                <a:tailEnd/>
              </a:ln>
            </p:spPr>
            <p:txBody>
              <a:bodyPr lIns="0" tIns="0" rIns="0" bIns="0" anchor="ctr">
                <a:scene3d>
                  <a:camera prst="orthographicFront"/>
                  <a:lightRig rig="threePt" dir="t"/>
                </a:scene3d>
                <a:sp3d contourW="25400">
                  <a:bevelT w="0"/>
                  <a:contourClr>
                    <a:srgbClr val="1E497C"/>
                  </a:contourClr>
                </a:sp3d>
              </a:bodyPr>
              <a:lstStyle>
                <a:defPPr>
                  <a:defRPr lang="ko-KR"/>
                </a:defPPr>
                <a:lvl1pPr algn="l" rtl="0" fontAlgn="base" latinLnBrk="1">
                  <a:spcBef>
                    <a:spcPct val="0"/>
                  </a:spcBef>
                  <a:spcAft>
                    <a:spcPct val="0"/>
                  </a:spcAft>
                  <a:defRPr kumimoji="1" sz="1300" kern="1200">
                    <a:solidFill>
                      <a:schemeClr val="bg1"/>
                    </a:solidFill>
                    <a:latin typeface="산돌고딕B" pitchFamily="18" charset="-127"/>
                    <a:ea typeface="산돌고딕B" pitchFamily="18" charset="-127"/>
                    <a:cs typeface="+mn-cs"/>
                  </a:defRPr>
                </a:lvl1pPr>
                <a:lvl2pPr marL="457200" algn="l" rtl="0" fontAlgn="base" latinLnBrk="1">
                  <a:spcBef>
                    <a:spcPct val="0"/>
                  </a:spcBef>
                  <a:spcAft>
                    <a:spcPct val="0"/>
                  </a:spcAft>
                  <a:defRPr kumimoji="1" sz="1300" kern="1200">
                    <a:solidFill>
                      <a:schemeClr val="bg1"/>
                    </a:solidFill>
                    <a:latin typeface="산돌고딕B" pitchFamily="18" charset="-127"/>
                    <a:ea typeface="산돌고딕B" pitchFamily="18" charset="-127"/>
                    <a:cs typeface="+mn-cs"/>
                  </a:defRPr>
                </a:lvl2pPr>
                <a:lvl3pPr marL="914400" algn="l" rtl="0" fontAlgn="base" latinLnBrk="1">
                  <a:spcBef>
                    <a:spcPct val="0"/>
                  </a:spcBef>
                  <a:spcAft>
                    <a:spcPct val="0"/>
                  </a:spcAft>
                  <a:defRPr kumimoji="1" sz="1300" kern="1200">
                    <a:solidFill>
                      <a:schemeClr val="bg1"/>
                    </a:solidFill>
                    <a:latin typeface="산돌고딕B" pitchFamily="18" charset="-127"/>
                    <a:ea typeface="산돌고딕B" pitchFamily="18" charset="-127"/>
                    <a:cs typeface="+mn-cs"/>
                  </a:defRPr>
                </a:lvl3pPr>
                <a:lvl4pPr marL="1371600" algn="l" rtl="0" fontAlgn="base" latinLnBrk="1">
                  <a:spcBef>
                    <a:spcPct val="0"/>
                  </a:spcBef>
                  <a:spcAft>
                    <a:spcPct val="0"/>
                  </a:spcAft>
                  <a:defRPr kumimoji="1" sz="1300" kern="1200">
                    <a:solidFill>
                      <a:schemeClr val="bg1"/>
                    </a:solidFill>
                    <a:latin typeface="산돌고딕B" pitchFamily="18" charset="-127"/>
                    <a:ea typeface="산돌고딕B" pitchFamily="18" charset="-127"/>
                    <a:cs typeface="+mn-cs"/>
                  </a:defRPr>
                </a:lvl4pPr>
                <a:lvl5pPr marL="1828800" algn="l" rtl="0" fontAlgn="base" latinLnBrk="1">
                  <a:spcBef>
                    <a:spcPct val="0"/>
                  </a:spcBef>
                  <a:spcAft>
                    <a:spcPct val="0"/>
                  </a:spcAft>
                  <a:defRPr kumimoji="1" sz="1300" kern="1200">
                    <a:solidFill>
                      <a:schemeClr val="bg1"/>
                    </a:solidFill>
                    <a:latin typeface="산돌고딕B" pitchFamily="18" charset="-127"/>
                    <a:ea typeface="산돌고딕B" pitchFamily="18" charset="-127"/>
                    <a:cs typeface="+mn-cs"/>
                  </a:defRPr>
                </a:lvl5pPr>
                <a:lvl6pPr marL="2286000" algn="l" defTabSz="914400" rtl="0" eaLnBrk="1" latinLnBrk="1" hangingPunct="1">
                  <a:defRPr kumimoji="1" sz="1300" kern="1200">
                    <a:solidFill>
                      <a:schemeClr val="bg1"/>
                    </a:solidFill>
                    <a:latin typeface="산돌고딕B" pitchFamily="18" charset="-127"/>
                    <a:ea typeface="산돌고딕B" pitchFamily="18" charset="-127"/>
                    <a:cs typeface="+mn-cs"/>
                  </a:defRPr>
                </a:lvl6pPr>
                <a:lvl7pPr marL="2743200" algn="l" defTabSz="914400" rtl="0" eaLnBrk="1" latinLnBrk="1" hangingPunct="1">
                  <a:defRPr kumimoji="1" sz="1300" kern="1200">
                    <a:solidFill>
                      <a:schemeClr val="bg1"/>
                    </a:solidFill>
                    <a:latin typeface="산돌고딕B" pitchFamily="18" charset="-127"/>
                    <a:ea typeface="산돌고딕B" pitchFamily="18" charset="-127"/>
                    <a:cs typeface="+mn-cs"/>
                  </a:defRPr>
                </a:lvl7pPr>
                <a:lvl8pPr marL="3200400" algn="l" defTabSz="914400" rtl="0" eaLnBrk="1" latinLnBrk="1" hangingPunct="1">
                  <a:defRPr kumimoji="1" sz="1300" kern="1200">
                    <a:solidFill>
                      <a:schemeClr val="bg1"/>
                    </a:solidFill>
                    <a:latin typeface="산돌고딕B" pitchFamily="18" charset="-127"/>
                    <a:ea typeface="산돌고딕B" pitchFamily="18" charset="-127"/>
                    <a:cs typeface="+mn-cs"/>
                  </a:defRPr>
                </a:lvl8pPr>
                <a:lvl9pPr marL="3657600" algn="l" defTabSz="914400" rtl="0" eaLnBrk="1" latinLnBrk="1" hangingPunct="1">
                  <a:defRPr kumimoji="1" sz="1300" kern="1200">
                    <a:solidFill>
                      <a:schemeClr val="bg1"/>
                    </a:solidFill>
                    <a:latin typeface="산돌고딕B" pitchFamily="18" charset="-127"/>
                    <a:ea typeface="산돌고딕B" pitchFamily="18" charset="-127"/>
                    <a:cs typeface="+mn-cs"/>
                  </a:defRPr>
                </a:lvl9pPr>
              </a:lstStyle>
              <a:p>
                <a:pPr algn="ctr">
                  <a:defRPr/>
                </a:pPr>
                <a:r>
                  <a:rPr kumimoji="0" lang="en-US" altLang="ko-KR" sz="1200" dirty="0">
                    <a:latin typeface="Rix정고딕 B" pitchFamily="18" charset="-127"/>
                    <a:ea typeface="Rix정고딕 B" pitchFamily="18" charset="-127"/>
                  </a:rPr>
                  <a:t>3</a:t>
                </a:r>
                <a:endParaRPr kumimoji="0" lang="ko-KR" altLang="en-US" sz="1200" dirty="0">
                  <a:latin typeface="Rix정고딕 B" pitchFamily="18" charset="-127"/>
                  <a:ea typeface="Rix정고딕 B" pitchFamily="18" charset="-127"/>
                </a:endParaRPr>
              </a:p>
            </p:txBody>
          </p:sp>
        </p:grpSp>
        <p:cxnSp>
          <p:nvCxnSpPr>
            <p:cNvPr id="30" name="Straight Arrow Connector 29"/>
            <p:cNvCxnSpPr>
              <a:stCxn id="7" idx="3"/>
              <a:endCxn id="8" idx="1"/>
            </p:cNvCxnSpPr>
            <p:nvPr/>
          </p:nvCxnSpPr>
          <p:spPr>
            <a:xfrm>
              <a:off x="2818024" y="6175705"/>
              <a:ext cx="488041" cy="0"/>
            </a:xfrm>
            <a:prstGeom prst="straightConnector1">
              <a:avLst/>
            </a:prstGeom>
            <a:ln w="9525">
              <a:solidFill>
                <a:schemeClr val="bg1">
                  <a:lumMod val="50000"/>
                </a:schemeClr>
              </a:solidFill>
              <a:prstDash val="dash"/>
              <a:headEnd type="triangle"/>
              <a:tailEnd type="triangle"/>
            </a:ln>
          </p:spPr>
          <p:style>
            <a:lnRef idx="2">
              <a:schemeClr val="accent1"/>
            </a:lnRef>
            <a:fillRef idx="0">
              <a:schemeClr val="accent1"/>
            </a:fillRef>
            <a:effectRef idx="1">
              <a:schemeClr val="accent1"/>
            </a:effectRef>
            <a:fontRef idx="minor">
              <a:schemeClr val="tx1"/>
            </a:fontRef>
          </p:style>
        </p:cxnSp>
        <p:grpSp>
          <p:nvGrpSpPr>
            <p:cNvPr id="53" name="그룹 250"/>
            <p:cNvGrpSpPr>
              <a:grpSpLocks/>
            </p:cNvGrpSpPr>
            <p:nvPr/>
          </p:nvGrpSpPr>
          <p:grpSpPr bwMode="auto">
            <a:xfrm>
              <a:off x="2795930" y="6219750"/>
              <a:ext cx="536575" cy="433388"/>
              <a:chOff x="379158" y="2556930"/>
              <a:chExt cx="536404" cy="432779"/>
            </a:xfrm>
          </p:grpSpPr>
          <p:pic>
            <p:nvPicPr>
              <p:cNvPr id="54" name="그림 251" descr="number.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79158" y="2556930"/>
                <a:ext cx="536404" cy="43277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5" name="직사각형 252"/>
              <p:cNvSpPr>
                <a:spLocks noChangeArrowheads="1"/>
              </p:cNvSpPr>
              <p:nvPr/>
            </p:nvSpPr>
            <p:spPr bwMode="auto">
              <a:xfrm>
                <a:off x="483120" y="2665953"/>
                <a:ext cx="341180" cy="223298"/>
              </a:xfrm>
              <a:prstGeom prst="rect">
                <a:avLst/>
              </a:prstGeom>
              <a:noFill/>
              <a:ln w="12700" algn="ctr">
                <a:noFill/>
                <a:miter lim="800000"/>
                <a:headEnd/>
                <a:tailEnd/>
              </a:ln>
            </p:spPr>
            <p:txBody>
              <a:bodyPr lIns="0" tIns="0" rIns="0" bIns="0" anchor="ctr">
                <a:scene3d>
                  <a:camera prst="orthographicFront"/>
                  <a:lightRig rig="threePt" dir="t"/>
                </a:scene3d>
                <a:sp3d contourW="25400">
                  <a:bevelT w="0"/>
                  <a:contourClr>
                    <a:srgbClr val="1E497C"/>
                  </a:contourClr>
                </a:sp3d>
              </a:bodyPr>
              <a:lstStyle>
                <a:defPPr>
                  <a:defRPr lang="ko-KR"/>
                </a:defPPr>
                <a:lvl1pPr algn="l" rtl="0" fontAlgn="base" latinLnBrk="1">
                  <a:spcBef>
                    <a:spcPct val="0"/>
                  </a:spcBef>
                  <a:spcAft>
                    <a:spcPct val="0"/>
                  </a:spcAft>
                  <a:defRPr kumimoji="1" sz="1300" kern="1200">
                    <a:solidFill>
                      <a:schemeClr val="bg1"/>
                    </a:solidFill>
                    <a:latin typeface="산돌고딕B" pitchFamily="18" charset="-127"/>
                    <a:ea typeface="산돌고딕B" pitchFamily="18" charset="-127"/>
                    <a:cs typeface="+mn-cs"/>
                  </a:defRPr>
                </a:lvl1pPr>
                <a:lvl2pPr marL="457200" algn="l" rtl="0" fontAlgn="base" latinLnBrk="1">
                  <a:spcBef>
                    <a:spcPct val="0"/>
                  </a:spcBef>
                  <a:spcAft>
                    <a:spcPct val="0"/>
                  </a:spcAft>
                  <a:defRPr kumimoji="1" sz="1300" kern="1200">
                    <a:solidFill>
                      <a:schemeClr val="bg1"/>
                    </a:solidFill>
                    <a:latin typeface="산돌고딕B" pitchFamily="18" charset="-127"/>
                    <a:ea typeface="산돌고딕B" pitchFamily="18" charset="-127"/>
                    <a:cs typeface="+mn-cs"/>
                  </a:defRPr>
                </a:lvl2pPr>
                <a:lvl3pPr marL="914400" algn="l" rtl="0" fontAlgn="base" latinLnBrk="1">
                  <a:spcBef>
                    <a:spcPct val="0"/>
                  </a:spcBef>
                  <a:spcAft>
                    <a:spcPct val="0"/>
                  </a:spcAft>
                  <a:defRPr kumimoji="1" sz="1300" kern="1200">
                    <a:solidFill>
                      <a:schemeClr val="bg1"/>
                    </a:solidFill>
                    <a:latin typeface="산돌고딕B" pitchFamily="18" charset="-127"/>
                    <a:ea typeface="산돌고딕B" pitchFamily="18" charset="-127"/>
                    <a:cs typeface="+mn-cs"/>
                  </a:defRPr>
                </a:lvl3pPr>
                <a:lvl4pPr marL="1371600" algn="l" rtl="0" fontAlgn="base" latinLnBrk="1">
                  <a:spcBef>
                    <a:spcPct val="0"/>
                  </a:spcBef>
                  <a:spcAft>
                    <a:spcPct val="0"/>
                  </a:spcAft>
                  <a:defRPr kumimoji="1" sz="1300" kern="1200">
                    <a:solidFill>
                      <a:schemeClr val="bg1"/>
                    </a:solidFill>
                    <a:latin typeface="산돌고딕B" pitchFamily="18" charset="-127"/>
                    <a:ea typeface="산돌고딕B" pitchFamily="18" charset="-127"/>
                    <a:cs typeface="+mn-cs"/>
                  </a:defRPr>
                </a:lvl4pPr>
                <a:lvl5pPr marL="1828800" algn="l" rtl="0" fontAlgn="base" latinLnBrk="1">
                  <a:spcBef>
                    <a:spcPct val="0"/>
                  </a:spcBef>
                  <a:spcAft>
                    <a:spcPct val="0"/>
                  </a:spcAft>
                  <a:defRPr kumimoji="1" sz="1300" kern="1200">
                    <a:solidFill>
                      <a:schemeClr val="bg1"/>
                    </a:solidFill>
                    <a:latin typeface="산돌고딕B" pitchFamily="18" charset="-127"/>
                    <a:ea typeface="산돌고딕B" pitchFamily="18" charset="-127"/>
                    <a:cs typeface="+mn-cs"/>
                  </a:defRPr>
                </a:lvl5pPr>
                <a:lvl6pPr marL="2286000" algn="l" defTabSz="914400" rtl="0" eaLnBrk="1" latinLnBrk="1" hangingPunct="1">
                  <a:defRPr kumimoji="1" sz="1300" kern="1200">
                    <a:solidFill>
                      <a:schemeClr val="bg1"/>
                    </a:solidFill>
                    <a:latin typeface="산돌고딕B" pitchFamily="18" charset="-127"/>
                    <a:ea typeface="산돌고딕B" pitchFamily="18" charset="-127"/>
                    <a:cs typeface="+mn-cs"/>
                  </a:defRPr>
                </a:lvl6pPr>
                <a:lvl7pPr marL="2743200" algn="l" defTabSz="914400" rtl="0" eaLnBrk="1" latinLnBrk="1" hangingPunct="1">
                  <a:defRPr kumimoji="1" sz="1300" kern="1200">
                    <a:solidFill>
                      <a:schemeClr val="bg1"/>
                    </a:solidFill>
                    <a:latin typeface="산돌고딕B" pitchFamily="18" charset="-127"/>
                    <a:ea typeface="산돌고딕B" pitchFamily="18" charset="-127"/>
                    <a:cs typeface="+mn-cs"/>
                  </a:defRPr>
                </a:lvl7pPr>
                <a:lvl8pPr marL="3200400" algn="l" defTabSz="914400" rtl="0" eaLnBrk="1" latinLnBrk="1" hangingPunct="1">
                  <a:defRPr kumimoji="1" sz="1300" kern="1200">
                    <a:solidFill>
                      <a:schemeClr val="bg1"/>
                    </a:solidFill>
                    <a:latin typeface="산돌고딕B" pitchFamily="18" charset="-127"/>
                    <a:ea typeface="산돌고딕B" pitchFamily="18" charset="-127"/>
                    <a:cs typeface="+mn-cs"/>
                  </a:defRPr>
                </a:lvl8pPr>
                <a:lvl9pPr marL="3657600" algn="l" defTabSz="914400" rtl="0" eaLnBrk="1" latinLnBrk="1" hangingPunct="1">
                  <a:defRPr kumimoji="1" sz="1300" kern="1200">
                    <a:solidFill>
                      <a:schemeClr val="bg1"/>
                    </a:solidFill>
                    <a:latin typeface="산돌고딕B" pitchFamily="18" charset="-127"/>
                    <a:ea typeface="산돌고딕B" pitchFamily="18" charset="-127"/>
                    <a:cs typeface="+mn-cs"/>
                  </a:defRPr>
                </a:lvl9pPr>
              </a:lstStyle>
              <a:p>
                <a:pPr algn="ctr">
                  <a:defRPr/>
                </a:pPr>
                <a:r>
                  <a:rPr kumimoji="0" lang="en-US" altLang="ko-KR" sz="1200" dirty="0">
                    <a:latin typeface="Rix정고딕 B" pitchFamily="18" charset="-127"/>
                    <a:ea typeface="Rix정고딕 B" pitchFamily="18" charset="-127"/>
                  </a:rPr>
                  <a:t>4</a:t>
                </a:r>
                <a:endParaRPr kumimoji="0" lang="ko-KR" altLang="en-US" sz="1200" dirty="0">
                  <a:latin typeface="Rix정고딕 B" pitchFamily="18" charset="-127"/>
                  <a:ea typeface="Rix정고딕 B" pitchFamily="18" charset="-127"/>
                </a:endParaRPr>
              </a:p>
            </p:txBody>
          </p:sp>
        </p:grpSp>
      </p:grpSp>
    </p:spTree>
    <p:extLst>
      <p:ext uri="{BB962C8B-B14F-4D97-AF65-F5344CB8AC3E}">
        <p14:creationId xmlns:p14="http://schemas.microsoft.com/office/powerpoint/2010/main" val="4902121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957504"/>
            <a:ext cx="8382000" cy="677108"/>
          </a:xfrm>
        </p:spPr>
        <p:txBody>
          <a:bodyPr wrap="square" numCol="1" anchorCtr="0" compatLnSpc="1">
            <a:prstTxWarp prst="textNoShape">
              <a:avLst/>
            </a:prstTxWarp>
            <a:normAutofit fontScale="90000"/>
          </a:bodyPr>
          <a:lstStyle/>
          <a:p>
            <a:r>
              <a:rPr lang="en-US" b="1" dirty="0">
                <a:effectLst>
                  <a:outerShdw blurRad="38100" dist="38100" dir="2700000" algn="tl">
                    <a:srgbClr val="DDDDDD"/>
                  </a:outerShdw>
                </a:effectLst>
                <a:latin typeface="Arial" charset="0"/>
                <a:ea typeface="ＭＳ Ｐゴシック" charset="0"/>
              </a:rPr>
              <a:t>Terminologies</a:t>
            </a:r>
          </a:p>
        </p:txBody>
      </p:sp>
      <p:sp>
        <p:nvSpPr>
          <p:cNvPr id="7172" name="Slide Number Placeholder 3"/>
          <p:cNvSpPr>
            <a:spLocks noGrp="1"/>
          </p:cNvSpPr>
          <p:nvPr>
            <p:ph type="sldNum" sz="quarter" idx="12"/>
          </p:nvPr>
        </p:nvSpPr>
        <p:spPr bwMode="auto">
          <a:xfrm>
            <a:off x="8764588" y="6297613"/>
            <a:ext cx="303212" cy="401637"/>
          </a:xfrm>
          <a:prstGeom prst="rect">
            <a:avLst/>
          </a:prstGeo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fld id="{C6E926CD-7DB4-AE4B-AADD-312C77DFC05A}" type="slidenum">
              <a:rPr lang="en-US">
                <a:latin typeface="Century Gothic" charset="0"/>
              </a:rPr>
              <a:pPr/>
              <a:t>11</a:t>
            </a:fld>
            <a:endParaRPr lang="en-US">
              <a:latin typeface="Century Gothic" charset="0"/>
            </a:endParaRPr>
          </a:p>
        </p:txBody>
      </p:sp>
      <p:pic>
        <p:nvPicPr>
          <p:cNvPr id="3" name="Picture 2"/>
          <p:cNvPicPr>
            <a:picLocks noChangeAspect="1"/>
          </p:cNvPicPr>
          <p:nvPr/>
        </p:nvPicPr>
        <p:blipFill>
          <a:blip r:embed="rId3"/>
          <a:stretch>
            <a:fillRect/>
          </a:stretch>
        </p:blipFill>
        <p:spPr>
          <a:xfrm>
            <a:off x="177800" y="1752600"/>
            <a:ext cx="8649296" cy="4356100"/>
          </a:xfrm>
          <a:prstGeom prst="rect">
            <a:avLst/>
          </a:prstGeom>
        </p:spPr>
      </p:pic>
    </p:spTree>
    <p:extLst>
      <p:ext uri="{BB962C8B-B14F-4D97-AF65-F5344CB8AC3E}">
        <p14:creationId xmlns:p14="http://schemas.microsoft.com/office/powerpoint/2010/main" val="7045538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075492"/>
            <a:ext cx="8382000" cy="677108"/>
          </a:xfrm>
        </p:spPr>
        <p:txBody>
          <a:bodyPr wrap="square" numCol="1" anchorCtr="0" compatLnSpc="1">
            <a:prstTxWarp prst="textNoShape">
              <a:avLst/>
            </a:prstTxWarp>
            <a:normAutofit fontScale="90000"/>
          </a:bodyPr>
          <a:lstStyle/>
          <a:p>
            <a:r>
              <a:rPr lang="en-US" b="1" dirty="0">
                <a:effectLst>
                  <a:outerShdw blurRad="38100" dist="38100" dir="2700000" algn="tl">
                    <a:srgbClr val="DDDDDD"/>
                  </a:outerShdw>
                </a:effectLst>
                <a:latin typeface="Arial" charset="0"/>
                <a:ea typeface="ＭＳ Ｐゴシック" charset="0"/>
              </a:rPr>
              <a:t>Terminologies</a:t>
            </a:r>
          </a:p>
        </p:txBody>
      </p:sp>
      <p:sp>
        <p:nvSpPr>
          <p:cNvPr id="7171" name="Content Placeholder 2"/>
          <p:cNvSpPr>
            <a:spLocks noGrp="1"/>
          </p:cNvSpPr>
          <p:nvPr>
            <p:ph idx="1"/>
          </p:nvPr>
        </p:nvSpPr>
        <p:spPr>
          <a:xfrm>
            <a:off x="381000" y="1752600"/>
            <a:ext cx="8382000" cy="4683125"/>
          </a:xfrm>
        </p:spPr>
        <p:txBody>
          <a:bodyPr>
            <a:normAutofit/>
          </a:bodyPr>
          <a:lstStyle/>
          <a:p>
            <a:r>
              <a:rPr lang="en-US" b="1" dirty="0" err="1">
                <a:latin typeface="Franklin Gothic Book" charset="0"/>
                <a:ea typeface="ＭＳ Ｐゴシック" charset="0"/>
              </a:rPr>
              <a:t>NameNode</a:t>
            </a:r>
            <a:endParaRPr lang="en-US" dirty="0">
              <a:latin typeface="Franklin Gothic Book" charset="0"/>
              <a:ea typeface="ＭＳ Ｐゴシック" charset="0"/>
            </a:endParaRPr>
          </a:p>
          <a:p>
            <a:pPr lvl="1"/>
            <a:r>
              <a:rPr lang="en-US" sz="2000" dirty="0">
                <a:latin typeface="Franklin Gothic Book" charset="0"/>
                <a:ea typeface="ＭＳ Ｐゴシック" charset="0"/>
              </a:rPr>
              <a:t>manages the file system metadata for HDFS</a:t>
            </a:r>
          </a:p>
          <a:p>
            <a:r>
              <a:rPr lang="en-US" b="1" dirty="0" err="1">
                <a:latin typeface="Franklin Gothic Book" charset="0"/>
                <a:ea typeface="ＭＳ Ｐゴシック" charset="0"/>
              </a:rPr>
              <a:t>DataNode</a:t>
            </a:r>
            <a:endParaRPr lang="en-US" dirty="0">
              <a:latin typeface="Franklin Gothic Book" charset="0"/>
              <a:ea typeface="ＭＳ Ｐゴシック" charset="0"/>
            </a:endParaRPr>
          </a:p>
          <a:p>
            <a:pPr lvl="1"/>
            <a:r>
              <a:rPr lang="en-US" sz="2000" dirty="0">
                <a:latin typeface="Franklin Gothic Book" charset="0"/>
                <a:ea typeface="ＭＳ Ｐゴシック" charset="0"/>
              </a:rPr>
              <a:t>store the actual data</a:t>
            </a:r>
          </a:p>
          <a:p>
            <a:r>
              <a:rPr lang="en-US" b="1" dirty="0" err="1">
                <a:latin typeface="Franklin Gothic Book" charset="0"/>
                <a:ea typeface="ＭＳ Ｐゴシック" charset="0"/>
              </a:rPr>
              <a:t>JobTracker</a:t>
            </a:r>
            <a:endParaRPr lang="en-US" dirty="0">
              <a:latin typeface="Franklin Gothic Book" charset="0"/>
              <a:ea typeface="ＭＳ Ｐゴシック" charset="0"/>
            </a:endParaRPr>
          </a:p>
          <a:p>
            <a:pPr lvl="1"/>
            <a:r>
              <a:rPr lang="en-US" sz="2000" dirty="0">
                <a:latin typeface="Franklin Gothic Book" charset="0"/>
                <a:ea typeface="ＭＳ Ｐゴシック" charset="0"/>
              </a:rPr>
              <a:t>responsible for scheduling the jobs' component tasks on </a:t>
            </a:r>
            <a:r>
              <a:rPr lang="en-US" sz="2000">
                <a:latin typeface="Franklin Gothic Book" charset="0"/>
                <a:ea typeface="ＭＳ Ｐゴシック" charset="0"/>
              </a:rPr>
              <a:t>the TaskTrackers, </a:t>
            </a:r>
            <a:r>
              <a:rPr lang="en-US" sz="2000" dirty="0">
                <a:latin typeface="Franklin Gothic Book" charset="0"/>
                <a:ea typeface="ＭＳ Ｐゴシック" charset="0"/>
              </a:rPr>
              <a:t>monitoring them and re-executing the failed tasks</a:t>
            </a:r>
          </a:p>
          <a:p>
            <a:r>
              <a:rPr lang="en-US" b="1" dirty="0" err="1">
                <a:latin typeface="Franklin Gothic Book" charset="0"/>
                <a:ea typeface="ＭＳ Ｐゴシック" charset="0"/>
              </a:rPr>
              <a:t>TaskTracker</a:t>
            </a:r>
            <a:endParaRPr lang="en-US" dirty="0">
              <a:latin typeface="Franklin Gothic Book" charset="0"/>
              <a:ea typeface="ＭＳ Ｐゴシック" charset="0"/>
            </a:endParaRPr>
          </a:p>
          <a:p>
            <a:pPr lvl="1"/>
            <a:r>
              <a:rPr lang="en-US" sz="2000" dirty="0">
                <a:latin typeface="Franklin Gothic Book" charset="0"/>
                <a:ea typeface="ＭＳ Ｐゴシック" charset="0"/>
              </a:rPr>
              <a:t>execute the tasks as directed by the </a:t>
            </a:r>
            <a:r>
              <a:rPr lang="en-US" sz="2000" dirty="0" err="1">
                <a:latin typeface="Franklin Gothic Book" charset="0"/>
                <a:ea typeface="ＭＳ Ｐゴシック" charset="0"/>
              </a:rPr>
              <a:t>JobTracker</a:t>
            </a:r>
            <a:endParaRPr lang="en-US" sz="2000" dirty="0">
              <a:latin typeface="Franklin Gothic Book" charset="0"/>
              <a:ea typeface="ＭＳ Ｐゴシック" charset="0"/>
            </a:endParaRPr>
          </a:p>
          <a:p>
            <a:r>
              <a:rPr lang="en-US" b="1" dirty="0" err="1">
                <a:latin typeface="Franklin Gothic Book" charset="0"/>
                <a:ea typeface="ＭＳ Ｐゴシック" charset="0"/>
              </a:rPr>
              <a:t>NameNode</a:t>
            </a:r>
            <a:r>
              <a:rPr lang="en-US" dirty="0">
                <a:latin typeface="Franklin Gothic Book" charset="0"/>
                <a:ea typeface="ＭＳ Ｐゴシック" charset="0"/>
              </a:rPr>
              <a:t> and </a:t>
            </a:r>
            <a:r>
              <a:rPr lang="en-US" b="1" dirty="0" err="1">
                <a:latin typeface="Franklin Gothic Book" charset="0"/>
                <a:ea typeface="ＭＳ Ｐゴシック" charset="0"/>
              </a:rPr>
              <a:t>JobTracker</a:t>
            </a:r>
            <a:r>
              <a:rPr lang="en-US" dirty="0">
                <a:latin typeface="Franklin Gothic Book" charset="0"/>
                <a:ea typeface="ＭＳ Ｐゴシック" charset="0"/>
              </a:rPr>
              <a:t> are the masters</a:t>
            </a:r>
          </a:p>
        </p:txBody>
      </p:sp>
      <p:sp>
        <p:nvSpPr>
          <p:cNvPr id="7172" name="Slide Number Placeholder 3"/>
          <p:cNvSpPr>
            <a:spLocks noGrp="1"/>
          </p:cNvSpPr>
          <p:nvPr>
            <p:ph type="sldNum" sz="quarter" idx="12"/>
          </p:nvPr>
        </p:nvSpPr>
        <p:spPr bwMode="auto">
          <a:xfrm>
            <a:off x="8764588" y="6297613"/>
            <a:ext cx="303212" cy="401637"/>
          </a:xfrm>
          <a:prstGeom prst="rect">
            <a:avLst/>
          </a:prstGeo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fld id="{C6E926CD-7DB4-AE4B-AADD-312C77DFC05A}" type="slidenum">
              <a:rPr lang="en-US">
                <a:latin typeface="Century Gothic" charset="0"/>
              </a:rPr>
              <a:pPr/>
              <a:t>12</a:t>
            </a:fld>
            <a:endParaRPr lang="en-US">
              <a:latin typeface="Century Gothic" charset="0"/>
            </a:endParaRPr>
          </a:p>
        </p:txBody>
      </p:sp>
    </p:spTree>
    <p:extLst>
      <p:ext uri="{BB962C8B-B14F-4D97-AF65-F5344CB8AC3E}">
        <p14:creationId xmlns:p14="http://schemas.microsoft.com/office/powerpoint/2010/main" val="46218807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066800"/>
            <a:ext cx="8382000" cy="677108"/>
          </a:xfrm>
        </p:spPr>
        <p:txBody>
          <a:bodyPr wrap="square" numCol="1" anchorCtr="0" compatLnSpc="1">
            <a:prstTxWarp prst="textNoShape">
              <a:avLst/>
            </a:prstTxWarp>
            <a:normAutofit fontScale="90000"/>
          </a:bodyPr>
          <a:lstStyle/>
          <a:p>
            <a:r>
              <a:rPr lang="en-US" b="1" dirty="0">
                <a:effectLst>
                  <a:outerShdw blurRad="38100" dist="38100" dir="2700000" algn="tl">
                    <a:srgbClr val="DDDDDD"/>
                  </a:outerShdw>
                </a:effectLst>
                <a:latin typeface="Arial" charset="0"/>
                <a:ea typeface="ＭＳ Ｐゴシック" charset="0"/>
              </a:rPr>
              <a:t>MapReduce computing </a:t>
            </a:r>
            <a:r>
              <a:rPr lang="en-US" b="1" dirty="0">
                <a:solidFill>
                  <a:srgbClr val="FF0000"/>
                </a:solidFill>
                <a:effectLst>
                  <a:outerShdw blurRad="38100" dist="38100" dir="2700000" algn="tl">
                    <a:srgbClr val="DDDDDD"/>
                  </a:outerShdw>
                </a:effectLst>
                <a:latin typeface="Arial" charset="0"/>
                <a:ea typeface="ＭＳ Ｐゴシック" charset="0"/>
              </a:rPr>
              <a:t>paradigm</a:t>
            </a:r>
          </a:p>
        </p:txBody>
      </p:sp>
      <p:sp>
        <p:nvSpPr>
          <p:cNvPr id="10244" name="Slide Number Placeholder 3"/>
          <p:cNvSpPr>
            <a:spLocks noGrp="1"/>
          </p:cNvSpPr>
          <p:nvPr>
            <p:ph type="sldNum" sz="quarter" idx="12"/>
          </p:nvPr>
        </p:nvSpPr>
        <p:spPr bwMode="auto">
          <a:xfrm>
            <a:off x="8764588" y="6297613"/>
            <a:ext cx="303212" cy="401637"/>
          </a:xfrm>
          <a:prstGeom prst="rect">
            <a:avLst/>
          </a:prstGeo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fld id="{4FC04F75-C4ED-5048-A169-1326288304E9}" type="slidenum">
              <a:rPr lang="en-US">
                <a:latin typeface="Century Gothic" charset="0"/>
              </a:rPr>
              <a:pPr/>
              <a:t>13</a:t>
            </a:fld>
            <a:endParaRPr lang="en-US">
              <a:latin typeface="Century Gothic" charset="0"/>
            </a:endParaRPr>
          </a:p>
        </p:txBody>
      </p:sp>
      <p:pic>
        <p:nvPicPr>
          <p:cNvPr id="3" name="Picture 2"/>
          <p:cNvPicPr>
            <a:picLocks noChangeAspect="1"/>
          </p:cNvPicPr>
          <p:nvPr/>
        </p:nvPicPr>
        <p:blipFill>
          <a:blip r:embed="rId3"/>
          <a:stretch>
            <a:fillRect/>
          </a:stretch>
        </p:blipFill>
        <p:spPr>
          <a:xfrm>
            <a:off x="457200" y="1810960"/>
            <a:ext cx="8209783" cy="4419600"/>
          </a:xfrm>
          <a:prstGeom prst="rect">
            <a:avLst/>
          </a:prstGeom>
        </p:spPr>
      </p:pic>
    </p:spTree>
    <p:extLst>
      <p:ext uri="{BB962C8B-B14F-4D97-AF65-F5344CB8AC3E}">
        <p14:creationId xmlns:p14="http://schemas.microsoft.com/office/powerpoint/2010/main" val="5465917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38200"/>
            <a:ext cx="8382000" cy="451406"/>
          </a:xfrm>
        </p:spPr>
        <p:txBody>
          <a:bodyPr wrap="square" numCol="1" anchor="ctr" anchorCtr="0" compatLnSpc="1">
            <a:prstTxWarp prst="textNoShape">
              <a:avLst/>
            </a:prstTxWarp>
            <a:normAutofit fontScale="90000"/>
          </a:bodyPr>
          <a:lstStyle/>
          <a:p>
            <a:r>
              <a:rPr lang="en-US" sz="3200" b="1" dirty="0">
                <a:effectLst>
                  <a:outerShdw blurRad="38100" dist="38100" dir="2700000" algn="tl">
                    <a:srgbClr val="DDDDDD"/>
                  </a:outerShdw>
                </a:effectLst>
                <a:latin typeface="Arial" charset="0"/>
                <a:ea typeface="ＭＳ Ｐゴシック" charset="0"/>
              </a:rPr>
              <a:t>Example: word count in a corpus</a:t>
            </a:r>
          </a:p>
        </p:txBody>
      </p:sp>
      <p:sp>
        <p:nvSpPr>
          <p:cNvPr id="3" name="Content Placeholder 2"/>
          <p:cNvSpPr>
            <a:spLocks noGrp="1"/>
          </p:cNvSpPr>
          <p:nvPr>
            <p:ph idx="1"/>
          </p:nvPr>
        </p:nvSpPr>
        <p:spPr>
          <a:xfrm>
            <a:off x="381000" y="1676400"/>
            <a:ext cx="8382000" cy="3361946"/>
          </a:xfrm>
        </p:spPr>
        <p:txBody>
          <a:bodyPr>
            <a:normAutofit/>
          </a:bodyPr>
          <a:lstStyle/>
          <a:p>
            <a:r>
              <a:rPr lang="en-US" sz="2800" dirty="0">
                <a:latin typeface="Franklin Gothic Book" charset="0"/>
                <a:ea typeface="ＭＳ Ｐゴシック" charset="0"/>
              </a:rPr>
              <a:t>Find the frequency of words in a text corpus.</a:t>
            </a:r>
          </a:p>
          <a:p>
            <a:r>
              <a:rPr lang="en-US" sz="2800" dirty="0">
                <a:latin typeface="Franklin Gothic Book" charset="0"/>
                <a:ea typeface="ＭＳ Ｐゴシック" charset="0"/>
              </a:rPr>
              <a:t>Input: Bag of words =&gt;</a:t>
            </a:r>
          </a:p>
          <a:p>
            <a:pPr lvl="1"/>
            <a:r>
              <a:rPr lang="en-US" sz="2400" dirty="0">
                <a:latin typeface="Franklin Gothic Book" charset="0"/>
                <a:ea typeface="ＭＳ Ｐゴシック" charset="0"/>
              </a:rPr>
              <a:t>“Research”, “Student”, “GIS”, “CIGI”, “Student”, “Geospatial”, “Research”, “Center”, “GIS”, “Research”, “CIGI”, “Research”, “Geospatial”, “GIS”</a:t>
            </a:r>
            <a:endParaRPr lang="en-US" sz="2800" dirty="0">
              <a:latin typeface="Franklin Gothic Book" charset="0"/>
              <a:ea typeface="ＭＳ Ｐゴシック" charset="0"/>
            </a:endParaRPr>
          </a:p>
          <a:p>
            <a:r>
              <a:rPr lang="en-US" sz="2800" dirty="0">
                <a:latin typeface="Franklin Gothic Book" charset="0"/>
                <a:ea typeface="ＭＳ Ｐゴシック" charset="0"/>
              </a:rPr>
              <a:t>Output – &lt;Word, Frequency&gt;</a:t>
            </a:r>
          </a:p>
          <a:p>
            <a:endParaRPr lang="en-US" sz="2800" dirty="0">
              <a:latin typeface="Franklin Gothic Book" charset="0"/>
              <a:ea typeface="ＭＳ Ｐゴシック" charset="0"/>
            </a:endParaRPr>
          </a:p>
          <a:p>
            <a:pPr marL="0" indent="0">
              <a:buNone/>
            </a:pPr>
            <a:endParaRPr lang="en-US" sz="2800" dirty="0">
              <a:latin typeface="Franklin Gothic Book" charset="0"/>
              <a:ea typeface="ＭＳ Ｐゴシック" charset="0"/>
            </a:endParaRPr>
          </a:p>
        </p:txBody>
      </p:sp>
      <p:sp>
        <p:nvSpPr>
          <p:cNvPr id="12292" name="Slide Number Placeholder 3"/>
          <p:cNvSpPr>
            <a:spLocks noGrp="1"/>
          </p:cNvSpPr>
          <p:nvPr>
            <p:ph type="sldNum" sz="quarter" idx="12"/>
          </p:nvPr>
        </p:nvSpPr>
        <p:spPr bwMode="auto">
          <a:xfrm>
            <a:off x="8764588" y="6297613"/>
            <a:ext cx="303212" cy="401637"/>
          </a:xfrm>
          <a:prstGeom prst="rect">
            <a:avLst/>
          </a:prstGeo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fld id="{8F760BB6-98F4-8047-8850-333ADAE7128D}" type="slidenum">
              <a:rPr lang="en-US">
                <a:latin typeface="Century Gothic" charset="0"/>
              </a:rPr>
              <a:pPr/>
              <a:t>14</a:t>
            </a:fld>
            <a:endParaRPr lang="en-US">
              <a:latin typeface="Century Gothic" charset="0"/>
            </a:endParaRPr>
          </a:p>
        </p:txBody>
      </p:sp>
      <p:graphicFrame>
        <p:nvGraphicFramePr>
          <p:cNvPr id="4" name="Table 3"/>
          <p:cNvGraphicFramePr>
            <a:graphicFrameLocks noGrp="1"/>
          </p:cNvGraphicFramePr>
          <p:nvPr>
            <p:extLst/>
          </p:nvPr>
        </p:nvGraphicFramePr>
        <p:xfrm>
          <a:off x="762000" y="4648200"/>
          <a:ext cx="2362200" cy="1097280"/>
        </p:xfrm>
        <a:graphic>
          <a:graphicData uri="http://schemas.openxmlformats.org/drawingml/2006/table">
            <a:tbl>
              <a:tblPr>
                <a:tableStyleId>{5C22544A-7EE6-4342-B048-85BDC9FD1C3A}</a:tableStyleId>
              </a:tblPr>
              <a:tblGrid>
                <a:gridCol w="1181100">
                  <a:extLst>
                    <a:ext uri="{9D8B030D-6E8A-4147-A177-3AD203B41FA5}">
                      <a16:colId xmlns:a16="http://schemas.microsoft.com/office/drawing/2014/main" xmlns="" val="20000"/>
                    </a:ext>
                  </a:extLst>
                </a:gridCol>
                <a:gridCol w="1181100">
                  <a:extLst>
                    <a:ext uri="{9D8B030D-6E8A-4147-A177-3AD203B41FA5}">
                      <a16:colId xmlns:a16="http://schemas.microsoft.com/office/drawing/2014/main" xmlns="" val="20001"/>
                    </a:ext>
                  </a:extLst>
                </a:gridCol>
              </a:tblGrid>
              <a:tr h="273050">
                <a:tc>
                  <a:txBody>
                    <a:bodyPr/>
                    <a:lstStyle/>
                    <a:p>
                      <a:r>
                        <a:rPr lang="en-US" dirty="0"/>
                        <a:t>Research</a:t>
                      </a:r>
                    </a:p>
                  </a:txBody>
                  <a:tcPr/>
                </a:tc>
                <a:tc>
                  <a:txBody>
                    <a:bodyPr/>
                    <a:lstStyle/>
                    <a:p>
                      <a:r>
                        <a:rPr lang="en-US" dirty="0"/>
                        <a:t>4</a:t>
                      </a:r>
                    </a:p>
                  </a:txBody>
                  <a:tcPr/>
                </a:tc>
                <a:extLst>
                  <a:ext uri="{0D108BD9-81ED-4DB2-BD59-A6C34878D82A}">
                    <a16:rowId xmlns:a16="http://schemas.microsoft.com/office/drawing/2014/main" xmlns="" val="10000"/>
                  </a:ext>
                </a:extLst>
              </a:tr>
              <a:tr h="273050">
                <a:tc>
                  <a:txBody>
                    <a:bodyPr/>
                    <a:lstStyle/>
                    <a:p>
                      <a:r>
                        <a:rPr lang="en-US" dirty="0"/>
                        <a:t>Student</a:t>
                      </a:r>
                    </a:p>
                  </a:txBody>
                  <a:tcPr/>
                </a:tc>
                <a:tc>
                  <a:txBody>
                    <a:bodyPr/>
                    <a:lstStyle/>
                    <a:p>
                      <a:r>
                        <a:rPr lang="en-US" dirty="0"/>
                        <a:t>2</a:t>
                      </a:r>
                    </a:p>
                  </a:txBody>
                  <a:tcPr/>
                </a:tc>
                <a:extLst>
                  <a:ext uri="{0D108BD9-81ED-4DB2-BD59-A6C34878D82A}">
                    <a16:rowId xmlns:a16="http://schemas.microsoft.com/office/drawing/2014/main" xmlns="" val="10001"/>
                  </a:ext>
                </a:extLst>
              </a:tr>
              <a:tr h="273050">
                <a:tc>
                  <a:txBody>
                    <a:bodyPr/>
                    <a:lstStyle/>
                    <a:p>
                      <a:r>
                        <a:rPr lang="en-US" dirty="0"/>
                        <a:t>CIGI</a:t>
                      </a:r>
                    </a:p>
                  </a:txBody>
                  <a:tcPr/>
                </a:tc>
                <a:tc>
                  <a:txBody>
                    <a:bodyPr/>
                    <a:lstStyle/>
                    <a:p>
                      <a:r>
                        <a:rPr lang="en-US" dirty="0"/>
                        <a:t>2</a:t>
                      </a:r>
                    </a:p>
                  </a:txBody>
                  <a:tcPr/>
                </a:tc>
                <a:extLst>
                  <a:ext uri="{0D108BD9-81ED-4DB2-BD59-A6C34878D82A}">
                    <a16:rowId xmlns:a16="http://schemas.microsoft.com/office/drawing/2014/main" xmlns="" val="10002"/>
                  </a:ext>
                </a:extLst>
              </a:tr>
            </a:tbl>
          </a:graphicData>
        </a:graphic>
      </p:graphicFrame>
      <p:graphicFrame>
        <p:nvGraphicFramePr>
          <p:cNvPr id="9" name="Table 8"/>
          <p:cNvGraphicFramePr>
            <a:graphicFrameLocks noGrp="1"/>
          </p:cNvGraphicFramePr>
          <p:nvPr>
            <p:extLst/>
          </p:nvPr>
        </p:nvGraphicFramePr>
        <p:xfrm>
          <a:off x="4724400" y="4648200"/>
          <a:ext cx="2362200" cy="1097280"/>
        </p:xfrm>
        <a:graphic>
          <a:graphicData uri="http://schemas.openxmlformats.org/drawingml/2006/table">
            <a:tbl>
              <a:tblPr>
                <a:tableStyleId>{5C22544A-7EE6-4342-B048-85BDC9FD1C3A}</a:tableStyleId>
              </a:tblPr>
              <a:tblGrid>
                <a:gridCol w="1600200">
                  <a:extLst>
                    <a:ext uri="{9D8B030D-6E8A-4147-A177-3AD203B41FA5}">
                      <a16:colId xmlns:a16="http://schemas.microsoft.com/office/drawing/2014/main" xmlns="" val="20000"/>
                    </a:ext>
                  </a:extLst>
                </a:gridCol>
                <a:gridCol w="762000">
                  <a:extLst>
                    <a:ext uri="{9D8B030D-6E8A-4147-A177-3AD203B41FA5}">
                      <a16:colId xmlns:a16="http://schemas.microsoft.com/office/drawing/2014/main" xmlns="" val="20001"/>
                    </a:ext>
                  </a:extLst>
                </a:gridCol>
              </a:tblGrid>
              <a:tr h="273050">
                <a:tc>
                  <a:txBody>
                    <a:bodyPr/>
                    <a:lstStyle/>
                    <a:p>
                      <a:r>
                        <a:rPr lang="en-US" dirty="0"/>
                        <a:t>Center</a:t>
                      </a:r>
                    </a:p>
                  </a:txBody>
                  <a:tcPr/>
                </a:tc>
                <a:tc>
                  <a:txBody>
                    <a:bodyPr/>
                    <a:lstStyle/>
                    <a:p>
                      <a:r>
                        <a:rPr lang="en-US" dirty="0"/>
                        <a:t>1</a:t>
                      </a:r>
                    </a:p>
                  </a:txBody>
                  <a:tcPr/>
                </a:tc>
                <a:extLst>
                  <a:ext uri="{0D108BD9-81ED-4DB2-BD59-A6C34878D82A}">
                    <a16:rowId xmlns:a16="http://schemas.microsoft.com/office/drawing/2014/main" xmlns="" val="10000"/>
                  </a:ext>
                </a:extLst>
              </a:tr>
              <a:tr h="273050">
                <a:tc>
                  <a:txBody>
                    <a:bodyPr/>
                    <a:lstStyle/>
                    <a:p>
                      <a:r>
                        <a:rPr lang="en-US" dirty="0"/>
                        <a:t>GIS</a:t>
                      </a:r>
                    </a:p>
                  </a:txBody>
                  <a:tcPr/>
                </a:tc>
                <a:tc>
                  <a:txBody>
                    <a:bodyPr/>
                    <a:lstStyle/>
                    <a:p>
                      <a:r>
                        <a:rPr lang="en-US" dirty="0"/>
                        <a:t>3</a:t>
                      </a:r>
                    </a:p>
                  </a:txBody>
                  <a:tcPr/>
                </a:tc>
                <a:extLst>
                  <a:ext uri="{0D108BD9-81ED-4DB2-BD59-A6C34878D82A}">
                    <a16:rowId xmlns:a16="http://schemas.microsoft.com/office/drawing/2014/main" xmlns="" val="10001"/>
                  </a:ext>
                </a:extLst>
              </a:tr>
              <a:tr h="273050">
                <a:tc>
                  <a:txBody>
                    <a:bodyPr/>
                    <a:lstStyle/>
                    <a:p>
                      <a:r>
                        <a:rPr lang="en-US" dirty="0"/>
                        <a:t>Geospatial</a:t>
                      </a:r>
                    </a:p>
                  </a:txBody>
                  <a:tcPr/>
                </a:tc>
                <a:tc>
                  <a:txBody>
                    <a:bodyPr/>
                    <a:lstStyle/>
                    <a:p>
                      <a:r>
                        <a:rPr lang="en-US" dirty="0"/>
                        <a:t>2</a:t>
                      </a:r>
                    </a:p>
                  </a:txBody>
                  <a:tcPr/>
                </a:tc>
                <a:extLst>
                  <a:ext uri="{0D108BD9-81ED-4DB2-BD59-A6C34878D82A}">
                    <a16:rowId xmlns:a16="http://schemas.microsoft.com/office/drawing/2014/main" xmlns="" val="10002"/>
                  </a:ext>
                </a:extLst>
              </a:tr>
            </a:tbl>
          </a:graphicData>
        </a:graphic>
      </p:graphicFrame>
    </p:spTree>
    <p:extLst>
      <p:ext uri="{BB962C8B-B14F-4D97-AF65-F5344CB8AC3E}">
        <p14:creationId xmlns:p14="http://schemas.microsoft.com/office/powerpoint/2010/main" val="17477650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381000" y="762000"/>
            <a:ext cx="8382000" cy="677108"/>
          </a:xfrm>
        </p:spPr>
        <p:txBody>
          <a:bodyPr wrap="square" numCol="1" anchorCtr="0" compatLnSpc="1">
            <a:prstTxWarp prst="textNoShape">
              <a:avLst/>
            </a:prstTxWarp>
            <a:normAutofit fontScale="90000"/>
          </a:bodyPr>
          <a:lstStyle/>
          <a:p>
            <a:r>
              <a:rPr lang="en-US" b="1" dirty="0">
                <a:effectLst>
                  <a:outerShdw blurRad="38100" dist="38100" dir="2700000" algn="tl">
                    <a:srgbClr val="DDDDDD"/>
                  </a:outerShdw>
                </a:effectLst>
                <a:latin typeface="Arial" charset="0"/>
                <a:ea typeface="ＭＳ Ｐゴシック" charset="0"/>
              </a:rPr>
              <a:t>Mapper</a:t>
            </a:r>
          </a:p>
        </p:txBody>
      </p:sp>
      <p:sp>
        <p:nvSpPr>
          <p:cNvPr id="14339" name="Slide Number Placeholder 3"/>
          <p:cNvSpPr>
            <a:spLocks noGrp="1"/>
          </p:cNvSpPr>
          <p:nvPr>
            <p:ph type="sldNum" sz="quarter" idx="12"/>
          </p:nvPr>
        </p:nvSpPr>
        <p:spPr bwMode="auto">
          <a:xfrm>
            <a:off x="8764588" y="6297613"/>
            <a:ext cx="303212" cy="401637"/>
          </a:xfrm>
          <a:prstGeom prst="rect">
            <a:avLst/>
          </a:prstGeo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fld id="{2F81D0A5-5636-074A-AE58-C1FD9013E26E}" type="slidenum">
              <a:rPr lang="en-US">
                <a:latin typeface="Century Gothic" charset="0"/>
              </a:rPr>
              <a:pPr/>
              <a:t>15</a:t>
            </a:fld>
            <a:endParaRPr lang="en-US" dirty="0">
              <a:latin typeface="Century Gothic" charset="0"/>
            </a:endParaRPr>
          </a:p>
        </p:txBody>
      </p:sp>
      <p:sp>
        <p:nvSpPr>
          <p:cNvPr id="10" name="Right Arrow 9"/>
          <p:cNvSpPr/>
          <p:nvPr/>
        </p:nvSpPr>
        <p:spPr>
          <a:xfrm>
            <a:off x="3586159" y="2394855"/>
            <a:ext cx="1214437" cy="51911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dirty="0">
              <a:solidFill>
                <a:srgbClr val="FFFFFF"/>
              </a:solidFill>
              <a:latin typeface="Arial" charset="0"/>
              <a:ea typeface="ＭＳ Ｐゴシック" charset="0"/>
              <a:cs typeface="ＭＳ Ｐゴシック" charset="0"/>
            </a:endParaRPr>
          </a:p>
        </p:txBody>
      </p:sp>
      <p:sp>
        <p:nvSpPr>
          <p:cNvPr id="11" name="Right Arrow 10"/>
          <p:cNvSpPr/>
          <p:nvPr/>
        </p:nvSpPr>
        <p:spPr>
          <a:xfrm>
            <a:off x="3581396" y="5061855"/>
            <a:ext cx="1214437" cy="5175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dirty="0">
              <a:solidFill>
                <a:srgbClr val="FFFFFF"/>
              </a:solidFill>
              <a:latin typeface="Arial" charset="0"/>
              <a:ea typeface="ＭＳ Ｐゴシック" charset="0"/>
              <a:cs typeface="ＭＳ Ｐゴシック" charset="0"/>
            </a:endParaRPr>
          </a:p>
        </p:txBody>
      </p:sp>
      <p:graphicFrame>
        <p:nvGraphicFramePr>
          <p:cNvPr id="13" name="Table 12"/>
          <p:cNvGraphicFramePr>
            <a:graphicFrameLocks noGrp="1"/>
          </p:cNvGraphicFramePr>
          <p:nvPr>
            <p:extLst/>
          </p:nvPr>
        </p:nvGraphicFramePr>
        <p:xfrm>
          <a:off x="2133596" y="1632855"/>
          <a:ext cx="1181100" cy="2133600"/>
        </p:xfrm>
        <a:graphic>
          <a:graphicData uri="http://schemas.openxmlformats.org/drawingml/2006/table">
            <a:tbl>
              <a:tblPr>
                <a:tableStyleId>{5C22544A-7EE6-4342-B048-85BDC9FD1C3A}</a:tableStyleId>
              </a:tblPr>
              <a:tblGrid>
                <a:gridCol w="1181100">
                  <a:extLst>
                    <a:ext uri="{9D8B030D-6E8A-4147-A177-3AD203B41FA5}">
                      <a16:colId xmlns:a16="http://schemas.microsoft.com/office/drawing/2014/main" xmlns="" val="20000"/>
                    </a:ext>
                  </a:extLst>
                </a:gridCol>
              </a:tblGrid>
              <a:tr h="273050">
                <a:tc>
                  <a:txBody>
                    <a:bodyPr/>
                    <a:lstStyle/>
                    <a:p>
                      <a:r>
                        <a:rPr lang="en-US" sz="1400" dirty="0"/>
                        <a:t>Research</a:t>
                      </a:r>
                    </a:p>
                  </a:txBody>
                  <a:tcPr/>
                </a:tc>
                <a:extLst>
                  <a:ext uri="{0D108BD9-81ED-4DB2-BD59-A6C34878D82A}">
                    <a16:rowId xmlns:a16="http://schemas.microsoft.com/office/drawing/2014/main" xmlns="" val="10000"/>
                  </a:ext>
                </a:extLst>
              </a:tr>
              <a:tr h="273050">
                <a:tc>
                  <a:txBody>
                    <a:bodyPr/>
                    <a:lstStyle/>
                    <a:p>
                      <a:r>
                        <a:rPr lang="en-US" sz="1400" dirty="0"/>
                        <a:t>Student</a:t>
                      </a:r>
                    </a:p>
                  </a:txBody>
                  <a:tcPr/>
                </a:tc>
                <a:extLst>
                  <a:ext uri="{0D108BD9-81ED-4DB2-BD59-A6C34878D82A}">
                    <a16:rowId xmlns:a16="http://schemas.microsoft.com/office/drawing/2014/main" xmlns="" val="10001"/>
                  </a:ext>
                </a:extLst>
              </a:tr>
              <a:tr h="273050">
                <a:tc>
                  <a:txBody>
                    <a:bodyPr/>
                    <a:lstStyle/>
                    <a:p>
                      <a:r>
                        <a:rPr lang="en-US" sz="1400" dirty="0"/>
                        <a:t>GIS</a:t>
                      </a:r>
                    </a:p>
                  </a:txBody>
                  <a:tcPr/>
                </a:tc>
                <a:extLst>
                  <a:ext uri="{0D108BD9-81ED-4DB2-BD59-A6C34878D82A}">
                    <a16:rowId xmlns:a16="http://schemas.microsoft.com/office/drawing/2014/main" xmlns="" val="10002"/>
                  </a:ext>
                </a:extLst>
              </a:tr>
              <a:tr h="273050">
                <a:tc>
                  <a:txBody>
                    <a:bodyPr/>
                    <a:lstStyle/>
                    <a:p>
                      <a:r>
                        <a:rPr lang="en-US" sz="1400" dirty="0"/>
                        <a:t>CIGI</a:t>
                      </a:r>
                    </a:p>
                  </a:txBody>
                  <a:tcPr/>
                </a:tc>
                <a:extLst>
                  <a:ext uri="{0D108BD9-81ED-4DB2-BD59-A6C34878D82A}">
                    <a16:rowId xmlns:a16="http://schemas.microsoft.com/office/drawing/2014/main" xmlns="" val="10003"/>
                  </a:ext>
                </a:extLst>
              </a:tr>
              <a:tr h="273050">
                <a:tc>
                  <a:txBody>
                    <a:bodyPr/>
                    <a:lstStyle/>
                    <a:p>
                      <a:r>
                        <a:rPr lang="en-US" sz="1400" dirty="0"/>
                        <a:t>Student</a:t>
                      </a:r>
                    </a:p>
                  </a:txBody>
                  <a:tcPr/>
                </a:tc>
                <a:extLst>
                  <a:ext uri="{0D108BD9-81ED-4DB2-BD59-A6C34878D82A}">
                    <a16:rowId xmlns:a16="http://schemas.microsoft.com/office/drawing/2014/main" xmlns="" val="10004"/>
                  </a:ext>
                </a:extLst>
              </a:tr>
              <a:tr h="273050">
                <a:tc>
                  <a:txBody>
                    <a:bodyPr/>
                    <a:lstStyle/>
                    <a:p>
                      <a:r>
                        <a:rPr lang="en-US" sz="1400" dirty="0"/>
                        <a:t>Geospatial</a:t>
                      </a:r>
                    </a:p>
                  </a:txBody>
                  <a:tcPr/>
                </a:tc>
                <a:extLst>
                  <a:ext uri="{0D108BD9-81ED-4DB2-BD59-A6C34878D82A}">
                    <a16:rowId xmlns:a16="http://schemas.microsoft.com/office/drawing/2014/main" xmlns="" val="10005"/>
                  </a:ext>
                </a:extLst>
              </a:tr>
              <a:tr h="273050">
                <a:tc>
                  <a:txBody>
                    <a:bodyPr/>
                    <a:lstStyle/>
                    <a:p>
                      <a:r>
                        <a:rPr lang="en-US" sz="1400" dirty="0"/>
                        <a:t>Research</a:t>
                      </a:r>
                    </a:p>
                  </a:txBody>
                  <a:tcPr/>
                </a:tc>
                <a:extLst>
                  <a:ext uri="{0D108BD9-81ED-4DB2-BD59-A6C34878D82A}">
                    <a16:rowId xmlns:a16="http://schemas.microsoft.com/office/drawing/2014/main" xmlns="" val="10006"/>
                  </a:ext>
                </a:extLst>
              </a:tr>
            </a:tbl>
          </a:graphicData>
        </a:graphic>
      </p:graphicFrame>
      <p:graphicFrame>
        <p:nvGraphicFramePr>
          <p:cNvPr id="14" name="Table 13"/>
          <p:cNvGraphicFramePr>
            <a:graphicFrameLocks noGrp="1"/>
          </p:cNvGraphicFramePr>
          <p:nvPr>
            <p:extLst/>
          </p:nvPr>
        </p:nvGraphicFramePr>
        <p:xfrm>
          <a:off x="2133596" y="4376055"/>
          <a:ext cx="1181100" cy="2133600"/>
        </p:xfrm>
        <a:graphic>
          <a:graphicData uri="http://schemas.openxmlformats.org/drawingml/2006/table">
            <a:tbl>
              <a:tblPr>
                <a:tableStyleId>{5C22544A-7EE6-4342-B048-85BDC9FD1C3A}</a:tableStyleId>
              </a:tblPr>
              <a:tblGrid>
                <a:gridCol w="1181100">
                  <a:extLst>
                    <a:ext uri="{9D8B030D-6E8A-4147-A177-3AD203B41FA5}">
                      <a16:colId xmlns:a16="http://schemas.microsoft.com/office/drawing/2014/main" xmlns="" val="20000"/>
                    </a:ext>
                  </a:extLst>
                </a:gridCol>
              </a:tblGrid>
              <a:tr h="273050">
                <a:tc>
                  <a:txBody>
                    <a:bodyPr/>
                    <a:lstStyle/>
                    <a:p>
                      <a:r>
                        <a:rPr lang="en-US" sz="1400" dirty="0"/>
                        <a:t>Center</a:t>
                      </a:r>
                    </a:p>
                  </a:txBody>
                  <a:tcPr/>
                </a:tc>
                <a:extLst>
                  <a:ext uri="{0D108BD9-81ED-4DB2-BD59-A6C34878D82A}">
                    <a16:rowId xmlns:a16="http://schemas.microsoft.com/office/drawing/2014/main" xmlns="" val="10000"/>
                  </a:ext>
                </a:extLst>
              </a:tr>
              <a:tr h="273050">
                <a:tc>
                  <a:txBody>
                    <a:bodyPr/>
                    <a:lstStyle/>
                    <a:p>
                      <a:r>
                        <a:rPr lang="en-US" sz="1400" dirty="0"/>
                        <a:t>GIS</a:t>
                      </a:r>
                    </a:p>
                  </a:txBody>
                  <a:tcPr/>
                </a:tc>
                <a:extLst>
                  <a:ext uri="{0D108BD9-81ED-4DB2-BD59-A6C34878D82A}">
                    <a16:rowId xmlns:a16="http://schemas.microsoft.com/office/drawing/2014/main" xmlns="" val="10001"/>
                  </a:ext>
                </a:extLst>
              </a:tr>
              <a:tr h="273050">
                <a:tc>
                  <a:txBody>
                    <a:bodyPr/>
                    <a:lstStyle/>
                    <a:p>
                      <a:r>
                        <a:rPr lang="en-US" sz="1400" dirty="0"/>
                        <a:t>Research</a:t>
                      </a:r>
                    </a:p>
                  </a:txBody>
                  <a:tcPr/>
                </a:tc>
                <a:extLst>
                  <a:ext uri="{0D108BD9-81ED-4DB2-BD59-A6C34878D82A}">
                    <a16:rowId xmlns:a16="http://schemas.microsoft.com/office/drawing/2014/main" xmlns="" val="10002"/>
                  </a:ext>
                </a:extLst>
              </a:tr>
              <a:tr h="273050">
                <a:tc>
                  <a:txBody>
                    <a:bodyPr/>
                    <a:lstStyle/>
                    <a:p>
                      <a:r>
                        <a:rPr lang="en-US" sz="1400" dirty="0"/>
                        <a:t>CIGI</a:t>
                      </a:r>
                    </a:p>
                  </a:txBody>
                  <a:tcPr/>
                </a:tc>
                <a:extLst>
                  <a:ext uri="{0D108BD9-81ED-4DB2-BD59-A6C34878D82A}">
                    <a16:rowId xmlns:a16="http://schemas.microsoft.com/office/drawing/2014/main" xmlns="" val="10003"/>
                  </a:ext>
                </a:extLst>
              </a:tr>
              <a:tr h="273050">
                <a:tc>
                  <a:txBody>
                    <a:bodyPr/>
                    <a:lstStyle/>
                    <a:p>
                      <a:r>
                        <a:rPr lang="en-US" sz="1400" dirty="0"/>
                        <a:t>Research</a:t>
                      </a:r>
                    </a:p>
                  </a:txBody>
                  <a:tcPr/>
                </a:tc>
                <a:extLst>
                  <a:ext uri="{0D108BD9-81ED-4DB2-BD59-A6C34878D82A}">
                    <a16:rowId xmlns:a16="http://schemas.microsoft.com/office/drawing/2014/main" xmlns="" val="10004"/>
                  </a:ext>
                </a:extLst>
              </a:tr>
              <a:tr h="273050">
                <a:tc>
                  <a:txBody>
                    <a:bodyPr/>
                    <a:lstStyle/>
                    <a:p>
                      <a:r>
                        <a:rPr lang="en-US" sz="1400" dirty="0"/>
                        <a:t>Geospatial</a:t>
                      </a:r>
                    </a:p>
                  </a:txBody>
                  <a:tcPr/>
                </a:tc>
                <a:extLst>
                  <a:ext uri="{0D108BD9-81ED-4DB2-BD59-A6C34878D82A}">
                    <a16:rowId xmlns:a16="http://schemas.microsoft.com/office/drawing/2014/main" xmlns="" val="10005"/>
                  </a:ext>
                </a:extLst>
              </a:tr>
              <a:tr h="273050">
                <a:tc>
                  <a:txBody>
                    <a:bodyPr/>
                    <a:lstStyle/>
                    <a:p>
                      <a:r>
                        <a:rPr lang="en-US" sz="1400" dirty="0"/>
                        <a:t>GIS</a:t>
                      </a:r>
                    </a:p>
                  </a:txBody>
                  <a:tcPr/>
                </a:tc>
                <a:extLst>
                  <a:ext uri="{0D108BD9-81ED-4DB2-BD59-A6C34878D82A}">
                    <a16:rowId xmlns:a16="http://schemas.microsoft.com/office/drawing/2014/main" xmlns="" val="10006"/>
                  </a:ext>
                </a:extLst>
              </a:tr>
            </a:tbl>
          </a:graphicData>
        </a:graphic>
      </p:graphicFrame>
      <p:sp>
        <p:nvSpPr>
          <p:cNvPr id="3" name="Rounded Rectangle 2"/>
          <p:cNvSpPr/>
          <p:nvPr/>
        </p:nvSpPr>
        <p:spPr bwMode="auto">
          <a:xfrm>
            <a:off x="666427" y="1937655"/>
            <a:ext cx="1314769" cy="838200"/>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solidFill>
                  <a:schemeClr val="tx1"/>
                </a:solidFill>
                <a:latin typeface="Segoe" pitchFamily="34" charset="0"/>
              </a:rPr>
              <a:t>Mapper</a:t>
            </a:r>
          </a:p>
          <a:p>
            <a:pPr algn="ctr" defTabSz="914099" fontAlgn="base">
              <a:spcBef>
                <a:spcPct val="0"/>
              </a:spcBef>
              <a:spcAft>
                <a:spcPct val="0"/>
              </a:spcAft>
            </a:pPr>
            <a:r>
              <a:rPr lang="en-US" sz="2000" dirty="0">
                <a:solidFill>
                  <a:schemeClr val="tx1"/>
                </a:solidFill>
                <a:latin typeface="Segoe" pitchFamily="34" charset="0"/>
              </a:rPr>
              <a:t>1</a:t>
            </a:r>
          </a:p>
        </p:txBody>
      </p:sp>
      <p:sp>
        <p:nvSpPr>
          <p:cNvPr id="15" name="Rounded Rectangle 14"/>
          <p:cNvSpPr/>
          <p:nvPr/>
        </p:nvSpPr>
        <p:spPr bwMode="auto">
          <a:xfrm>
            <a:off x="666427" y="4757055"/>
            <a:ext cx="1314769" cy="838200"/>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solidFill>
                  <a:schemeClr val="tx1"/>
                </a:solidFill>
                <a:latin typeface="Segoe" pitchFamily="34" charset="0"/>
              </a:rPr>
              <a:t>Mapper</a:t>
            </a:r>
          </a:p>
          <a:p>
            <a:pPr algn="ctr" defTabSz="914099" fontAlgn="base">
              <a:spcBef>
                <a:spcPct val="0"/>
              </a:spcBef>
              <a:spcAft>
                <a:spcPct val="0"/>
              </a:spcAft>
            </a:pPr>
            <a:r>
              <a:rPr lang="en-US" sz="2000" dirty="0">
                <a:solidFill>
                  <a:schemeClr val="tx1"/>
                </a:solidFill>
                <a:latin typeface="Segoe" pitchFamily="34" charset="0"/>
              </a:rPr>
              <a:t>2</a:t>
            </a:r>
          </a:p>
        </p:txBody>
      </p:sp>
      <p:graphicFrame>
        <p:nvGraphicFramePr>
          <p:cNvPr id="19" name="Table 18"/>
          <p:cNvGraphicFramePr>
            <a:graphicFrameLocks noGrp="1"/>
          </p:cNvGraphicFramePr>
          <p:nvPr>
            <p:extLst/>
          </p:nvPr>
        </p:nvGraphicFramePr>
        <p:xfrm>
          <a:off x="5638796" y="1328055"/>
          <a:ext cx="2362200" cy="2438400"/>
        </p:xfrm>
        <a:graphic>
          <a:graphicData uri="http://schemas.openxmlformats.org/drawingml/2006/table">
            <a:tbl>
              <a:tblPr firstRow="1">
                <a:tableStyleId>{5C22544A-7EE6-4342-B048-85BDC9FD1C3A}</a:tableStyleId>
              </a:tblPr>
              <a:tblGrid>
                <a:gridCol w="1181100">
                  <a:extLst>
                    <a:ext uri="{9D8B030D-6E8A-4147-A177-3AD203B41FA5}">
                      <a16:colId xmlns:a16="http://schemas.microsoft.com/office/drawing/2014/main" xmlns="" val="20000"/>
                    </a:ext>
                  </a:extLst>
                </a:gridCol>
                <a:gridCol w="1181100">
                  <a:extLst>
                    <a:ext uri="{9D8B030D-6E8A-4147-A177-3AD203B41FA5}">
                      <a16:colId xmlns:a16="http://schemas.microsoft.com/office/drawing/2014/main" xmlns="" val="20001"/>
                    </a:ext>
                  </a:extLst>
                </a:gridCol>
              </a:tblGrid>
              <a:tr h="273050">
                <a:tc>
                  <a:txBody>
                    <a:bodyPr/>
                    <a:lstStyle/>
                    <a:p>
                      <a:r>
                        <a:rPr lang="en-US" sz="1400" dirty="0">
                          <a:solidFill>
                            <a:schemeClr val="tx1"/>
                          </a:solidFill>
                        </a:rPr>
                        <a:t>Key</a:t>
                      </a:r>
                    </a:p>
                  </a:txBody>
                  <a:tcPr/>
                </a:tc>
                <a:tc>
                  <a:txBody>
                    <a:bodyPr/>
                    <a:lstStyle/>
                    <a:p>
                      <a:r>
                        <a:rPr lang="en-US" sz="1400" dirty="0">
                          <a:solidFill>
                            <a:schemeClr val="tx1"/>
                          </a:solidFill>
                        </a:rPr>
                        <a:t>Value</a:t>
                      </a:r>
                    </a:p>
                  </a:txBody>
                  <a:tcPr/>
                </a:tc>
                <a:extLst>
                  <a:ext uri="{0D108BD9-81ED-4DB2-BD59-A6C34878D82A}">
                    <a16:rowId xmlns:a16="http://schemas.microsoft.com/office/drawing/2014/main" xmlns="" val="10000"/>
                  </a:ext>
                </a:extLst>
              </a:tr>
              <a:tr h="273050">
                <a:tc>
                  <a:txBody>
                    <a:bodyPr/>
                    <a:lstStyle/>
                    <a:p>
                      <a:r>
                        <a:rPr lang="en-US" sz="1400" dirty="0"/>
                        <a:t>Research</a:t>
                      </a:r>
                    </a:p>
                  </a:txBody>
                  <a:tcPr/>
                </a:tc>
                <a:tc>
                  <a:txBody>
                    <a:bodyPr/>
                    <a:lstStyle/>
                    <a:p>
                      <a:r>
                        <a:rPr lang="en-US" sz="1400" dirty="0"/>
                        <a:t>1</a:t>
                      </a:r>
                    </a:p>
                  </a:txBody>
                  <a:tcPr/>
                </a:tc>
                <a:extLst>
                  <a:ext uri="{0D108BD9-81ED-4DB2-BD59-A6C34878D82A}">
                    <a16:rowId xmlns:a16="http://schemas.microsoft.com/office/drawing/2014/main" xmlns="" val="10001"/>
                  </a:ext>
                </a:extLst>
              </a:tr>
              <a:tr h="273050">
                <a:tc>
                  <a:txBody>
                    <a:bodyPr/>
                    <a:lstStyle/>
                    <a:p>
                      <a:r>
                        <a:rPr lang="en-US" sz="1400" dirty="0"/>
                        <a:t>Student</a:t>
                      </a:r>
                    </a:p>
                  </a:txBody>
                  <a:tcPr/>
                </a:tc>
                <a:tc>
                  <a:txBody>
                    <a:bodyPr/>
                    <a:lstStyle/>
                    <a:p>
                      <a:r>
                        <a:rPr lang="en-US" sz="1400" dirty="0"/>
                        <a:t>1</a:t>
                      </a:r>
                    </a:p>
                  </a:txBody>
                  <a:tcPr/>
                </a:tc>
                <a:extLst>
                  <a:ext uri="{0D108BD9-81ED-4DB2-BD59-A6C34878D82A}">
                    <a16:rowId xmlns:a16="http://schemas.microsoft.com/office/drawing/2014/main" xmlns="" val="10002"/>
                  </a:ext>
                </a:extLst>
              </a:tr>
              <a:tr h="273050">
                <a:tc>
                  <a:txBody>
                    <a:bodyPr/>
                    <a:lstStyle/>
                    <a:p>
                      <a:r>
                        <a:rPr lang="en-US" sz="1400" dirty="0"/>
                        <a:t>GIS</a:t>
                      </a:r>
                    </a:p>
                  </a:txBody>
                  <a:tcPr/>
                </a:tc>
                <a:tc>
                  <a:txBody>
                    <a:bodyPr/>
                    <a:lstStyle/>
                    <a:p>
                      <a:r>
                        <a:rPr lang="en-US" sz="1400" dirty="0"/>
                        <a:t>1</a:t>
                      </a:r>
                    </a:p>
                  </a:txBody>
                  <a:tcPr/>
                </a:tc>
                <a:extLst>
                  <a:ext uri="{0D108BD9-81ED-4DB2-BD59-A6C34878D82A}">
                    <a16:rowId xmlns:a16="http://schemas.microsoft.com/office/drawing/2014/main" xmlns="" val="10003"/>
                  </a:ext>
                </a:extLst>
              </a:tr>
              <a:tr h="273050">
                <a:tc>
                  <a:txBody>
                    <a:bodyPr/>
                    <a:lstStyle/>
                    <a:p>
                      <a:r>
                        <a:rPr lang="en-US" sz="1400" dirty="0"/>
                        <a:t>CIGI</a:t>
                      </a:r>
                    </a:p>
                  </a:txBody>
                  <a:tcPr/>
                </a:tc>
                <a:tc>
                  <a:txBody>
                    <a:bodyPr/>
                    <a:lstStyle/>
                    <a:p>
                      <a:r>
                        <a:rPr lang="en-US" sz="1400" dirty="0"/>
                        <a:t>1</a:t>
                      </a:r>
                    </a:p>
                  </a:txBody>
                  <a:tcPr/>
                </a:tc>
                <a:extLst>
                  <a:ext uri="{0D108BD9-81ED-4DB2-BD59-A6C34878D82A}">
                    <a16:rowId xmlns:a16="http://schemas.microsoft.com/office/drawing/2014/main" xmlns="" val="10004"/>
                  </a:ext>
                </a:extLst>
              </a:tr>
              <a:tr h="273050">
                <a:tc>
                  <a:txBody>
                    <a:bodyPr/>
                    <a:lstStyle/>
                    <a:p>
                      <a:r>
                        <a:rPr lang="en-US" sz="1400" dirty="0"/>
                        <a:t>Student</a:t>
                      </a:r>
                    </a:p>
                  </a:txBody>
                  <a:tcPr/>
                </a:tc>
                <a:tc>
                  <a:txBody>
                    <a:bodyPr/>
                    <a:lstStyle/>
                    <a:p>
                      <a:r>
                        <a:rPr lang="en-US" sz="1400" dirty="0"/>
                        <a:t>1</a:t>
                      </a:r>
                    </a:p>
                  </a:txBody>
                  <a:tcPr/>
                </a:tc>
                <a:extLst>
                  <a:ext uri="{0D108BD9-81ED-4DB2-BD59-A6C34878D82A}">
                    <a16:rowId xmlns:a16="http://schemas.microsoft.com/office/drawing/2014/main" xmlns="" val="10005"/>
                  </a:ext>
                </a:extLst>
              </a:tr>
              <a:tr h="273050">
                <a:tc>
                  <a:txBody>
                    <a:bodyPr/>
                    <a:lstStyle/>
                    <a:p>
                      <a:r>
                        <a:rPr lang="en-US" sz="1400" dirty="0"/>
                        <a:t>Geospatial</a:t>
                      </a:r>
                    </a:p>
                  </a:txBody>
                  <a:tcPr/>
                </a:tc>
                <a:tc>
                  <a:txBody>
                    <a:bodyPr/>
                    <a:lstStyle/>
                    <a:p>
                      <a:r>
                        <a:rPr lang="en-US" sz="1400" dirty="0"/>
                        <a:t>1</a:t>
                      </a:r>
                    </a:p>
                  </a:txBody>
                  <a:tcPr/>
                </a:tc>
                <a:extLst>
                  <a:ext uri="{0D108BD9-81ED-4DB2-BD59-A6C34878D82A}">
                    <a16:rowId xmlns:a16="http://schemas.microsoft.com/office/drawing/2014/main" xmlns="" val="10006"/>
                  </a:ext>
                </a:extLst>
              </a:tr>
              <a:tr h="273050">
                <a:tc>
                  <a:txBody>
                    <a:bodyPr/>
                    <a:lstStyle/>
                    <a:p>
                      <a:r>
                        <a:rPr lang="en-US" sz="1400" dirty="0"/>
                        <a:t>Research</a:t>
                      </a:r>
                    </a:p>
                  </a:txBody>
                  <a:tcPr/>
                </a:tc>
                <a:tc>
                  <a:txBody>
                    <a:bodyPr/>
                    <a:lstStyle/>
                    <a:p>
                      <a:r>
                        <a:rPr lang="en-US" sz="1400" dirty="0"/>
                        <a:t>1</a:t>
                      </a:r>
                    </a:p>
                  </a:txBody>
                  <a:tcPr/>
                </a:tc>
                <a:extLst>
                  <a:ext uri="{0D108BD9-81ED-4DB2-BD59-A6C34878D82A}">
                    <a16:rowId xmlns:a16="http://schemas.microsoft.com/office/drawing/2014/main" xmlns="" val="10007"/>
                  </a:ext>
                </a:extLst>
              </a:tr>
            </a:tbl>
          </a:graphicData>
        </a:graphic>
      </p:graphicFrame>
      <p:graphicFrame>
        <p:nvGraphicFramePr>
          <p:cNvPr id="20" name="Table 19"/>
          <p:cNvGraphicFramePr>
            <a:graphicFrameLocks noGrp="1"/>
          </p:cNvGraphicFramePr>
          <p:nvPr>
            <p:extLst/>
          </p:nvPr>
        </p:nvGraphicFramePr>
        <p:xfrm>
          <a:off x="5638796" y="4147455"/>
          <a:ext cx="2362200" cy="2438400"/>
        </p:xfrm>
        <a:graphic>
          <a:graphicData uri="http://schemas.openxmlformats.org/drawingml/2006/table">
            <a:tbl>
              <a:tblPr firstRow="1">
                <a:tableStyleId>{5C22544A-7EE6-4342-B048-85BDC9FD1C3A}</a:tableStyleId>
              </a:tblPr>
              <a:tblGrid>
                <a:gridCol w="1181100">
                  <a:extLst>
                    <a:ext uri="{9D8B030D-6E8A-4147-A177-3AD203B41FA5}">
                      <a16:colId xmlns:a16="http://schemas.microsoft.com/office/drawing/2014/main" xmlns="" val="20000"/>
                    </a:ext>
                  </a:extLst>
                </a:gridCol>
                <a:gridCol w="1181100">
                  <a:extLst>
                    <a:ext uri="{9D8B030D-6E8A-4147-A177-3AD203B41FA5}">
                      <a16:colId xmlns:a16="http://schemas.microsoft.com/office/drawing/2014/main" xmlns="" val="20001"/>
                    </a:ext>
                  </a:extLst>
                </a:gridCol>
              </a:tblGrid>
              <a:tr h="273050">
                <a:tc>
                  <a:txBody>
                    <a:bodyPr/>
                    <a:lstStyle/>
                    <a:p>
                      <a:r>
                        <a:rPr lang="en-US" sz="1400" dirty="0">
                          <a:solidFill>
                            <a:schemeClr val="tx1"/>
                          </a:solidFill>
                        </a:rPr>
                        <a:t>Key</a:t>
                      </a:r>
                    </a:p>
                  </a:txBody>
                  <a:tcPr/>
                </a:tc>
                <a:tc>
                  <a:txBody>
                    <a:bodyPr/>
                    <a:lstStyle/>
                    <a:p>
                      <a:r>
                        <a:rPr lang="en-US" sz="1400" dirty="0">
                          <a:solidFill>
                            <a:schemeClr val="tx1"/>
                          </a:solidFill>
                        </a:rPr>
                        <a:t>Value</a:t>
                      </a:r>
                    </a:p>
                  </a:txBody>
                  <a:tcPr/>
                </a:tc>
                <a:extLst>
                  <a:ext uri="{0D108BD9-81ED-4DB2-BD59-A6C34878D82A}">
                    <a16:rowId xmlns:a16="http://schemas.microsoft.com/office/drawing/2014/main" xmlns="" val="10000"/>
                  </a:ext>
                </a:extLst>
              </a:tr>
              <a:tr h="273050">
                <a:tc>
                  <a:txBody>
                    <a:bodyPr/>
                    <a:lstStyle/>
                    <a:p>
                      <a:r>
                        <a:rPr lang="en-US" sz="1400" dirty="0"/>
                        <a:t>Center</a:t>
                      </a:r>
                    </a:p>
                  </a:txBody>
                  <a:tcPr/>
                </a:tc>
                <a:tc>
                  <a:txBody>
                    <a:bodyPr/>
                    <a:lstStyle/>
                    <a:p>
                      <a:r>
                        <a:rPr lang="en-US" sz="1400" dirty="0"/>
                        <a:t>1</a:t>
                      </a:r>
                    </a:p>
                  </a:txBody>
                  <a:tcPr/>
                </a:tc>
                <a:extLst>
                  <a:ext uri="{0D108BD9-81ED-4DB2-BD59-A6C34878D82A}">
                    <a16:rowId xmlns:a16="http://schemas.microsoft.com/office/drawing/2014/main" xmlns="" val="10001"/>
                  </a:ext>
                </a:extLst>
              </a:tr>
              <a:tr h="273050">
                <a:tc>
                  <a:txBody>
                    <a:bodyPr/>
                    <a:lstStyle/>
                    <a:p>
                      <a:r>
                        <a:rPr lang="en-US" sz="1400" dirty="0"/>
                        <a:t>GIS</a:t>
                      </a:r>
                    </a:p>
                  </a:txBody>
                  <a:tcPr/>
                </a:tc>
                <a:tc>
                  <a:txBody>
                    <a:bodyPr/>
                    <a:lstStyle/>
                    <a:p>
                      <a:r>
                        <a:rPr lang="en-US" sz="1400" dirty="0"/>
                        <a:t>1</a:t>
                      </a:r>
                    </a:p>
                  </a:txBody>
                  <a:tcPr/>
                </a:tc>
                <a:extLst>
                  <a:ext uri="{0D108BD9-81ED-4DB2-BD59-A6C34878D82A}">
                    <a16:rowId xmlns:a16="http://schemas.microsoft.com/office/drawing/2014/main" xmlns="" val="10002"/>
                  </a:ext>
                </a:extLst>
              </a:tr>
              <a:tr h="273050">
                <a:tc>
                  <a:txBody>
                    <a:bodyPr/>
                    <a:lstStyle/>
                    <a:p>
                      <a:r>
                        <a:rPr lang="en-US" sz="1400" dirty="0"/>
                        <a:t>Research</a:t>
                      </a:r>
                    </a:p>
                  </a:txBody>
                  <a:tcPr/>
                </a:tc>
                <a:tc>
                  <a:txBody>
                    <a:bodyPr/>
                    <a:lstStyle/>
                    <a:p>
                      <a:r>
                        <a:rPr lang="en-US" sz="1400" dirty="0"/>
                        <a:t>1</a:t>
                      </a:r>
                    </a:p>
                  </a:txBody>
                  <a:tcPr/>
                </a:tc>
                <a:extLst>
                  <a:ext uri="{0D108BD9-81ED-4DB2-BD59-A6C34878D82A}">
                    <a16:rowId xmlns:a16="http://schemas.microsoft.com/office/drawing/2014/main" xmlns="" val="10003"/>
                  </a:ext>
                </a:extLst>
              </a:tr>
              <a:tr h="273050">
                <a:tc>
                  <a:txBody>
                    <a:bodyPr/>
                    <a:lstStyle/>
                    <a:p>
                      <a:r>
                        <a:rPr lang="en-US" sz="1400" dirty="0"/>
                        <a:t>CIGI</a:t>
                      </a:r>
                    </a:p>
                  </a:txBody>
                  <a:tcPr/>
                </a:tc>
                <a:tc>
                  <a:txBody>
                    <a:bodyPr/>
                    <a:lstStyle/>
                    <a:p>
                      <a:r>
                        <a:rPr lang="en-US" sz="1400" dirty="0"/>
                        <a:t>1</a:t>
                      </a:r>
                    </a:p>
                  </a:txBody>
                  <a:tcPr/>
                </a:tc>
                <a:extLst>
                  <a:ext uri="{0D108BD9-81ED-4DB2-BD59-A6C34878D82A}">
                    <a16:rowId xmlns:a16="http://schemas.microsoft.com/office/drawing/2014/main" xmlns="" val="10004"/>
                  </a:ext>
                </a:extLst>
              </a:tr>
              <a:tr h="273050">
                <a:tc>
                  <a:txBody>
                    <a:bodyPr/>
                    <a:lstStyle/>
                    <a:p>
                      <a:r>
                        <a:rPr lang="en-US" sz="1400" dirty="0"/>
                        <a:t>Research</a:t>
                      </a:r>
                    </a:p>
                  </a:txBody>
                  <a:tcPr/>
                </a:tc>
                <a:tc>
                  <a:txBody>
                    <a:bodyPr/>
                    <a:lstStyle/>
                    <a:p>
                      <a:r>
                        <a:rPr lang="en-US" sz="1400" dirty="0"/>
                        <a:t>1</a:t>
                      </a:r>
                    </a:p>
                  </a:txBody>
                  <a:tcPr/>
                </a:tc>
                <a:extLst>
                  <a:ext uri="{0D108BD9-81ED-4DB2-BD59-A6C34878D82A}">
                    <a16:rowId xmlns:a16="http://schemas.microsoft.com/office/drawing/2014/main" xmlns="" val="10005"/>
                  </a:ext>
                </a:extLst>
              </a:tr>
              <a:tr h="273050">
                <a:tc>
                  <a:txBody>
                    <a:bodyPr/>
                    <a:lstStyle/>
                    <a:p>
                      <a:r>
                        <a:rPr lang="en-US" sz="1400" dirty="0"/>
                        <a:t>Geospatial</a:t>
                      </a:r>
                    </a:p>
                  </a:txBody>
                  <a:tcPr/>
                </a:tc>
                <a:tc>
                  <a:txBody>
                    <a:bodyPr/>
                    <a:lstStyle/>
                    <a:p>
                      <a:r>
                        <a:rPr lang="en-US" sz="1400" dirty="0"/>
                        <a:t>1</a:t>
                      </a:r>
                    </a:p>
                  </a:txBody>
                  <a:tcPr/>
                </a:tc>
                <a:extLst>
                  <a:ext uri="{0D108BD9-81ED-4DB2-BD59-A6C34878D82A}">
                    <a16:rowId xmlns:a16="http://schemas.microsoft.com/office/drawing/2014/main" xmlns="" val="10006"/>
                  </a:ext>
                </a:extLst>
              </a:tr>
              <a:tr h="273050">
                <a:tc>
                  <a:txBody>
                    <a:bodyPr/>
                    <a:lstStyle/>
                    <a:p>
                      <a:r>
                        <a:rPr lang="en-US" sz="1400" dirty="0"/>
                        <a:t>GIS</a:t>
                      </a:r>
                    </a:p>
                  </a:txBody>
                  <a:tcPr/>
                </a:tc>
                <a:tc>
                  <a:txBody>
                    <a:bodyPr/>
                    <a:lstStyle/>
                    <a:p>
                      <a:r>
                        <a:rPr lang="en-US" sz="1400" dirty="0"/>
                        <a:t>1</a:t>
                      </a:r>
                    </a:p>
                  </a:txBody>
                  <a:tcPr/>
                </a:tc>
                <a:extLst>
                  <a:ext uri="{0D108BD9-81ED-4DB2-BD59-A6C34878D82A}">
                    <a16:rowId xmlns:a16="http://schemas.microsoft.com/office/drawing/2014/main" xmlns="" val="10007"/>
                  </a:ext>
                </a:extLst>
              </a:tr>
            </a:tbl>
          </a:graphicData>
        </a:graphic>
      </p:graphicFrame>
    </p:spTree>
    <p:extLst>
      <p:ext uri="{BB962C8B-B14F-4D97-AF65-F5344CB8AC3E}">
        <p14:creationId xmlns:p14="http://schemas.microsoft.com/office/powerpoint/2010/main" val="1754631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3" grpId="0" animBg="1"/>
      <p:bldP spid="15"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381000" y="762000"/>
            <a:ext cx="8382000" cy="677108"/>
          </a:xfrm>
        </p:spPr>
        <p:txBody>
          <a:bodyPr wrap="square" numCol="1" anchorCtr="0" compatLnSpc="1">
            <a:prstTxWarp prst="textNoShape">
              <a:avLst/>
            </a:prstTxWarp>
            <a:normAutofit fontScale="90000"/>
          </a:bodyPr>
          <a:lstStyle/>
          <a:p>
            <a:r>
              <a:rPr lang="en-US" b="1" dirty="0">
                <a:effectLst>
                  <a:outerShdw blurRad="38100" dist="38100" dir="2700000" algn="tl">
                    <a:srgbClr val="DDDDDD"/>
                  </a:outerShdw>
                </a:effectLst>
                <a:latin typeface="Arial" charset="0"/>
                <a:ea typeface="ＭＳ Ｐゴシック" charset="0"/>
              </a:rPr>
              <a:t>Shuffle</a:t>
            </a:r>
          </a:p>
        </p:txBody>
      </p:sp>
      <p:sp>
        <p:nvSpPr>
          <p:cNvPr id="14339" name="Slide Number Placeholder 3"/>
          <p:cNvSpPr>
            <a:spLocks noGrp="1"/>
          </p:cNvSpPr>
          <p:nvPr>
            <p:ph type="sldNum" sz="quarter" idx="12"/>
          </p:nvPr>
        </p:nvSpPr>
        <p:spPr bwMode="auto">
          <a:xfrm>
            <a:off x="8764588" y="6297613"/>
            <a:ext cx="303212" cy="401637"/>
          </a:xfrm>
          <a:prstGeom prst="rect">
            <a:avLst/>
          </a:prstGeo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fld id="{2F81D0A5-5636-074A-AE58-C1FD9013E26E}" type="slidenum">
              <a:rPr lang="en-US">
                <a:latin typeface="Century Gothic" charset="0"/>
              </a:rPr>
              <a:pPr/>
              <a:t>16</a:t>
            </a:fld>
            <a:endParaRPr lang="en-US" dirty="0">
              <a:latin typeface="Century Gothic" charset="0"/>
            </a:endParaRPr>
          </a:p>
        </p:txBody>
      </p:sp>
      <p:sp>
        <p:nvSpPr>
          <p:cNvPr id="10" name="Right Arrow 9"/>
          <p:cNvSpPr/>
          <p:nvPr/>
        </p:nvSpPr>
        <p:spPr>
          <a:xfrm>
            <a:off x="3770825" y="3546564"/>
            <a:ext cx="1410380" cy="990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dirty="0">
              <a:solidFill>
                <a:srgbClr val="FFFFFF"/>
              </a:solidFill>
              <a:latin typeface="Arial" charset="0"/>
              <a:ea typeface="ＭＳ Ｐゴシック" charset="0"/>
              <a:cs typeface="ＭＳ Ｐゴシック" charset="0"/>
            </a:endParaRPr>
          </a:p>
        </p:txBody>
      </p:sp>
      <p:graphicFrame>
        <p:nvGraphicFramePr>
          <p:cNvPr id="19" name="Table 18"/>
          <p:cNvGraphicFramePr>
            <a:graphicFrameLocks noGrp="1"/>
          </p:cNvGraphicFramePr>
          <p:nvPr>
            <p:extLst/>
          </p:nvPr>
        </p:nvGraphicFramePr>
        <p:xfrm>
          <a:off x="1071167" y="1565364"/>
          <a:ext cx="2362200" cy="2438400"/>
        </p:xfrm>
        <a:graphic>
          <a:graphicData uri="http://schemas.openxmlformats.org/drawingml/2006/table">
            <a:tbl>
              <a:tblPr firstRow="1">
                <a:tableStyleId>{5C22544A-7EE6-4342-B048-85BDC9FD1C3A}</a:tableStyleId>
              </a:tblPr>
              <a:tblGrid>
                <a:gridCol w="1181100">
                  <a:extLst>
                    <a:ext uri="{9D8B030D-6E8A-4147-A177-3AD203B41FA5}">
                      <a16:colId xmlns:a16="http://schemas.microsoft.com/office/drawing/2014/main" xmlns="" val="20000"/>
                    </a:ext>
                  </a:extLst>
                </a:gridCol>
                <a:gridCol w="1181100">
                  <a:extLst>
                    <a:ext uri="{9D8B030D-6E8A-4147-A177-3AD203B41FA5}">
                      <a16:colId xmlns:a16="http://schemas.microsoft.com/office/drawing/2014/main" xmlns="" val="20001"/>
                    </a:ext>
                  </a:extLst>
                </a:gridCol>
              </a:tblGrid>
              <a:tr h="273050">
                <a:tc>
                  <a:txBody>
                    <a:bodyPr/>
                    <a:lstStyle/>
                    <a:p>
                      <a:r>
                        <a:rPr lang="en-US" sz="1400" dirty="0">
                          <a:solidFill>
                            <a:schemeClr val="tx1"/>
                          </a:solidFill>
                        </a:rPr>
                        <a:t>Key</a:t>
                      </a:r>
                    </a:p>
                  </a:txBody>
                  <a:tcPr/>
                </a:tc>
                <a:tc>
                  <a:txBody>
                    <a:bodyPr/>
                    <a:lstStyle/>
                    <a:p>
                      <a:r>
                        <a:rPr lang="en-US" sz="1400" dirty="0">
                          <a:solidFill>
                            <a:schemeClr val="tx1"/>
                          </a:solidFill>
                        </a:rPr>
                        <a:t>Value</a:t>
                      </a:r>
                    </a:p>
                  </a:txBody>
                  <a:tcPr/>
                </a:tc>
                <a:extLst>
                  <a:ext uri="{0D108BD9-81ED-4DB2-BD59-A6C34878D82A}">
                    <a16:rowId xmlns:a16="http://schemas.microsoft.com/office/drawing/2014/main" xmlns="" val="10000"/>
                  </a:ext>
                </a:extLst>
              </a:tr>
              <a:tr h="273050">
                <a:tc>
                  <a:txBody>
                    <a:bodyPr/>
                    <a:lstStyle/>
                    <a:p>
                      <a:r>
                        <a:rPr lang="en-US" sz="1400" dirty="0"/>
                        <a:t>Research</a:t>
                      </a:r>
                    </a:p>
                  </a:txBody>
                  <a:tcPr/>
                </a:tc>
                <a:tc>
                  <a:txBody>
                    <a:bodyPr/>
                    <a:lstStyle/>
                    <a:p>
                      <a:r>
                        <a:rPr lang="en-US" sz="1400" dirty="0"/>
                        <a:t>1</a:t>
                      </a:r>
                    </a:p>
                  </a:txBody>
                  <a:tcPr/>
                </a:tc>
                <a:extLst>
                  <a:ext uri="{0D108BD9-81ED-4DB2-BD59-A6C34878D82A}">
                    <a16:rowId xmlns:a16="http://schemas.microsoft.com/office/drawing/2014/main" xmlns="" val="10001"/>
                  </a:ext>
                </a:extLst>
              </a:tr>
              <a:tr h="273050">
                <a:tc>
                  <a:txBody>
                    <a:bodyPr/>
                    <a:lstStyle/>
                    <a:p>
                      <a:r>
                        <a:rPr lang="en-US" sz="1400" dirty="0"/>
                        <a:t>Student</a:t>
                      </a:r>
                    </a:p>
                  </a:txBody>
                  <a:tcPr/>
                </a:tc>
                <a:tc>
                  <a:txBody>
                    <a:bodyPr/>
                    <a:lstStyle/>
                    <a:p>
                      <a:r>
                        <a:rPr lang="en-US" sz="1400" dirty="0"/>
                        <a:t>1</a:t>
                      </a:r>
                    </a:p>
                  </a:txBody>
                  <a:tcPr/>
                </a:tc>
                <a:extLst>
                  <a:ext uri="{0D108BD9-81ED-4DB2-BD59-A6C34878D82A}">
                    <a16:rowId xmlns:a16="http://schemas.microsoft.com/office/drawing/2014/main" xmlns="" val="10002"/>
                  </a:ext>
                </a:extLst>
              </a:tr>
              <a:tr h="273050">
                <a:tc>
                  <a:txBody>
                    <a:bodyPr/>
                    <a:lstStyle/>
                    <a:p>
                      <a:r>
                        <a:rPr lang="en-US" sz="1400" dirty="0"/>
                        <a:t>GIS</a:t>
                      </a:r>
                    </a:p>
                  </a:txBody>
                  <a:tcPr/>
                </a:tc>
                <a:tc>
                  <a:txBody>
                    <a:bodyPr/>
                    <a:lstStyle/>
                    <a:p>
                      <a:r>
                        <a:rPr lang="en-US" sz="1400" dirty="0"/>
                        <a:t>1</a:t>
                      </a:r>
                    </a:p>
                  </a:txBody>
                  <a:tcPr/>
                </a:tc>
                <a:extLst>
                  <a:ext uri="{0D108BD9-81ED-4DB2-BD59-A6C34878D82A}">
                    <a16:rowId xmlns:a16="http://schemas.microsoft.com/office/drawing/2014/main" xmlns="" val="10003"/>
                  </a:ext>
                </a:extLst>
              </a:tr>
              <a:tr h="273050">
                <a:tc>
                  <a:txBody>
                    <a:bodyPr/>
                    <a:lstStyle/>
                    <a:p>
                      <a:r>
                        <a:rPr lang="en-US" sz="1400" dirty="0"/>
                        <a:t>CIGI</a:t>
                      </a:r>
                    </a:p>
                  </a:txBody>
                  <a:tcPr/>
                </a:tc>
                <a:tc>
                  <a:txBody>
                    <a:bodyPr/>
                    <a:lstStyle/>
                    <a:p>
                      <a:r>
                        <a:rPr lang="en-US" sz="1400" dirty="0"/>
                        <a:t>1</a:t>
                      </a:r>
                    </a:p>
                  </a:txBody>
                  <a:tcPr/>
                </a:tc>
                <a:extLst>
                  <a:ext uri="{0D108BD9-81ED-4DB2-BD59-A6C34878D82A}">
                    <a16:rowId xmlns:a16="http://schemas.microsoft.com/office/drawing/2014/main" xmlns="" val="10004"/>
                  </a:ext>
                </a:extLst>
              </a:tr>
              <a:tr h="273050">
                <a:tc>
                  <a:txBody>
                    <a:bodyPr/>
                    <a:lstStyle/>
                    <a:p>
                      <a:r>
                        <a:rPr lang="en-US" sz="1400" dirty="0"/>
                        <a:t>Student</a:t>
                      </a:r>
                    </a:p>
                  </a:txBody>
                  <a:tcPr/>
                </a:tc>
                <a:tc>
                  <a:txBody>
                    <a:bodyPr/>
                    <a:lstStyle/>
                    <a:p>
                      <a:r>
                        <a:rPr lang="en-US" sz="1400" dirty="0"/>
                        <a:t>1</a:t>
                      </a:r>
                    </a:p>
                  </a:txBody>
                  <a:tcPr/>
                </a:tc>
                <a:extLst>
                  <a:ext uri="{0D108BD9-81ED-4DB2-BD59-A6C34878D82A}">
                    <a16:rowId xmlns:a16="http://schemas.microsoft.com/office/drawing/2014/main" xmlns="" val="10005"/>
                  </a:ext>
                </a:extLst>
              </a:tr>
              <a:tr h="273050">
                <a:tc>
                  <a:txBody>
                    <a:bodyPr/>
                    <a:lstStyle/>
                    <a:p>
                      <a:r>
                        <a:rPr lang="en-US" sz="1400" dirty="0"/>
                        <a:t>Geospatial</a:t>
                      </a:r>
                    </a:p>
                  </a:txBody>
                  <a:tcPr/>
                </a:tc>
                <a:tc>
                  <a:txBody>
                    <a:bodyPr/>
                    <a:lstStyle/>
                    <a:p>
                      <a:r>
                        <a:rPr lang="en-US" sz="1400" dirty="0"/>
                        <a:t>1</a:t>
                      </a:r>
                    </a:p>
                  </a:txBody>
                  <a:tcPr/>
                </a:tc>
                <a:extLst>
                  <a:ext uri="{0D108BD9-81ED-4DB2-BD59-A6C34878D82A}">
                    <a16:rowId xmlns:a16="http://schemas.microsoft.com/office/drawing/2014/main" xmlns="" val="10006"/>
                  </a:ext>
                </a:extLst>
              </a:tr>
              <a:tr h="273050">
                <a:tc>
                  <a:txBody>
                    <a:bodyPr/>
                    <a:lstStyle/>
                    <a:p>
                      <a:r>
                        <a:rPr lang="en-US" sz="1400" dirty="0"/>
                        <a:t>Research</a:t>
                      </a:r>
                    </a:p>
                  </a:txBody>
                  <a:tcPr/>
                </a:tc>
                <a:tc>
                  <a:txBody>
                    <a:bodyPr/>
                    <a:lstStyle/>
                    <a:p>
                      <a:r>
                        <a:rPr lang="en-US" sz="1400" dirty="0"/>
                        <a:t>1</a:t>
                      </a:r>
                    </a:p>
                  </a:txBody>
                  <a:tcPr/>
                </a:tc>
                <a:extLst>
                  <a:ext uri="{0D108BD9-81ED-4DB2-BD59-A6C34878D82A}">
                    <a16:rowId xmlns:a16="http://schemas.microsoft.com/office/drawing/2014/main" xmlns="" val="10007"/>
                  </a:ext>
                </a:extLst>
              </a:tr>
            </a:tbl>
          </a:graphicData>
        </a:graphic>
      </p:graphicFrame>
      <p:graphicFrame>
        <p:nvGraphicFramePr>
          <p:cNvPr id="20" name="Table 19"/>
          <p:cNvGraphicFramePr>
            <a:graphicFrameLocks noGrp="1"/>
          </p:cNvGraphicFramePr>
          <p:nvPr>
            <p:extLst/>
          </p:nvPr>
        </p:nvGraphicFramePr>
        <p:xfrm>
          <a:off x="1071167" y="4156164"/>
          <a:ext cx="2362200" cy="2438400"/>
        </p:xfrm>
        <a:graphic>
          <a:graphicData uri="http://schemas.openxmlformats.org/drawingml/2006/table">
            <a:tbl>
              <a:tblPr firstRow="1">
                <a:tableStyleId>{5C22544A-7EE6-4342-B048-85BDC9FD1C3A}</a:tableStyleId>
              </a:tblPr>
              <a:tblGrid>
                <a:gridCol w="1181100">
                  <a:extLst>
                    <a:ext uri="{9D8B030D-6E8A-4147-A177-3AD203B41FA5}">
                      <a16:colId xmlns:a16="http://schemas.microsoft.com/office/drawing/2014/main" xmlns="" val="20000"/>
                    </a:ext>
                  </a:extLst>
                </a:gridCol>
                <a:gridCol w="1181100">
                  <a:extLst>
                    <a:ext uri="{9D8B030D-6E8A-4147-A177-3AD203B41FA5}">
                      <a16:colId xmlns:a16="http://schemas.microsoft.com/office/drawing/2014/main" xmlns="" val="20001"/>
                    </a:ext>
                  </a:extLst>
                </a:gridCol>
              </a:tblGrid>
              <a:tr h="273050">
                <a:tc>
                  <a:txBody>
                    <a:bodyPr/>
                    <a:lstStyle/>
                    <a:p>
                      <a:r>
                        <a:rPr lang="en-US" sz="1400" dirty="0">
                          <a:solidFill>
                            <a:schemeClr val="tx1"/>
                          </a:solidFill>
                        </a:rPr>
                        <a:t>Key</a:t>
                      </a:r>
                    </a:p>
                  </a:txBody>
                  <a:tcPr/>
                </a:tc>
                <a:tc>
                  <a:txBody>
                    <a:bodyPr/>
                    <a:lstStyle/>
                    <a:p>
                      <a:r>
                        <a:rPr lang="en-US" sz="1400" dirty="0">
                          <a:solidFill>
                            <a:schemeClr val="tx1"/>
                          </a:solidFill>
                        </a:rPr>
                        <a:t>Value</a:t>
                      </a:r>
                    </a:p>
                  </a:txBody>
                  <a:tcPr/>
                </a:tc>
                <a:extLst>
                  <a:ext uri="{0D108BD9-81ED-4DB2-BD59-A6C34878D82A}">
                    <a16:rowId xmlns:a16="http://schemas.microsoft.com/office/drawing/2014/main" xmlns="" val="10000"/>
                  </a:ext>
                </a:extLst>
              </a:tr>
              <a:tr h="273050">
                <a:tc>
                  <a:txBody>
                    <a:bodyPr/>
                    <a:lstStyle/>
                    <a:p>
                      <a:r>
                        <a:rPr lang="en-US" sz="1400" dirty="0"/>
                        <a:t>Center</a:t>
                      </a:r>
                    </a:p>
                  </a:txBody>
                  <a:tcPr/>
                </a:tc>
                <a:tc>
                  <a:txBody>
                    <a:bodyPr/>
                    <a:lstStyle/>
                    <a:p>
                      <a:r>
                        <a:rPr lang="en-US" sz="1400" dirty="0"/>
                        <a:t>1</a:t>
                      </a:r>
                    </a:p>
                  </a:txBody>
                  <a:tcPr/>
                </a:tc>
                <a:extLst>
                  <a:ext uri="{0D108BD9-81ED-4DB2-BD59-A6C34878D82A}">
                    <a16:rowId xmlns:a16="http://schemas.microsoft.com/office/drawing/2014/main" xmlns="" val="10001"/>
                  </a:ext>
                </a:extLst>
              </a:tr>
              <a:tr h="273050">
                <a:tc>
                  <a:txBody>
                    <a:bodyPr/>
                    <a:lstStyle/>
                    <a:p>
                      <a:r>
                        <a:rPr lang="en-US" sz="1400" dirty="0"/>
                        <a:t>GIS</a:t>
                      </a:r>
                    </a:p>
                  </a:txBody>
                  <a:tcPr/>
                </a:tc>
                <a:tc>
                  <a:txBody>
                    <a:bodyPr/>
                    <a:lstStyle/>
                    <a:p>
                      <a:r>
                        <a:rPr lang="en-US" sz="1400" dirty="0"/>
                        <a:t>1</a:t>
                      </a:r>
                    </a:p>
                  </a:txBody>
                  <a:tcPr/>
                </a:tc>
                <a:extLst>
                  <a:ext uri="{0D108BD9-81ED-4DB2-BD59-A6C34878D82A}">
                    <a16:rowId xmlns:a16="http://schemas.microsoft.com/office/drawing/2014/main" xmlns="" val="10002"/>
                  </a:ext>
                </a:extLst>
              </a:tr>
              <a:tr h="273050">
                <a:tc>
                  <a:txBody>
                    <a:bodyPr/>
                    <a:lstStyle/>
                    <a:p>
                      <a:r>
                        <a:rPr lang="en-US" sz="1400" dirty="0"/>
                        <a:t>Research</a:t>
                      </a:r>
                    </a:p>
                  </a:txBody>
                  <a:tcPr/>
                </a:tc>
                <a:tc>
                  <a:txBody>
                    <a:bodyPr/>
                    <a:lstStyle/>
                    <a:p>
                      <a:r>
                        <a:rPr lang="en-US" sz="1400" dirty="0"/>
                        <a:t>1</a:t>
                      </a:r>
                    </a:p>
                  </a:txBody>
                  <a:tcPr/>
                </a:tc>
                <a:extLst>
                  <a:ext uri="{0D108BD9-81ED-4DB2-BD59-A6C34878D82A}">
                    <a16:rowId xmlns:a16="http://schemas.microsoft.com/office/drawing/2014/main" xmlns="" val="10003"/>
                  </a:ext>
                </a:extLst>
              </a:tr>
              <a:tr h="273050">
                <a:tc>
                  <a:txBody>
                    <a:bodyPr/>
                    <a:lstStyle/>
                    <a:p>
                      <a:r>
                        <a:rPr lang="en-US" sz="1400" dirty="0"/>
                        <a:t>CIGI</a:t>
                      </a:r>
                    </a:p>
                  </a:txBody>
                  <a:tcPr/>
                </a:tc>
                <a:tc>
                  <a:txBody>
                    <a:bodyPr/>
                    <a:lstStyle/>
                    <a:p>
                      <a:r>
                        <a:rPr lang="en-US" sz="1400" dirty="0"/>
                        <a:t>1</a:t>
                      </a:r>
                    </a:p>
                  </a:txBody>
                  <a:tcPr/>
                </a:tc>
                <a:extLst>
                  <a:ext uri="{0D108BD9-81ED-4DB2-BD59-A6C34878D82A}">
                    <a16:rowId xmlns:a16="http://schemas.microsoft.com/office/drawing/2014/main" xmlns="" val="10004"/>
                  </a:ext>
                </a:extLst>
              </a:tr>
              <a:tr h="273050">
                <a:tc>
                  <a:txBody>
                    <a:bodyPr/>
                    <a:lstStyle/>
                    <a:p>
                      <a:r>
                        <a:rPr lang="en-US" sz="1400" dirty="0"/>
                        <a:t>Research</a:t>
                      </a:r>
                    </a:p>
                  </a:txBody>
                  <a:tcPr/>
                </a:tc>
                <a:tc>
                  <a:txBody>
                    <a:bodyPr/>
                    <a:lstStyle/>
                    <a:p>
                      <a:r>
                        <a:rPr lang="en-US" sz="1400" dirty="0"/>
                        <a:t>1</a:t>
                      </a:r>
                    </a:p>
                  </a:txBody>
                  <a:tcPr/>
                </a:tc>
                <a:extLst>
                  <a:ext uri="{0D108BD9-81ED-4DB2-BD59-A6C34878D82A}">
                    <a16:rowId xmlns:a16="http://schemas.microsoft.com/office/drawing/2014/main" xmlns="" val="10005"/>
                  </a:ext>
                </a:extLst>
              </a:tr>
              <a:tr h="273050">
                <a:tc>
                  <a:txBody>
                    <a:bodyPr/>
                    <a:lstStyle/>
                    <a:p>
                      <a:r>
                        <a:rPr lang="en-US" sz="1400" dirty="0"/>
                        <a:t>Geospatial</a:t>
                      </a:r>
                    </a:p>
                  </a:txBody>
                  <a:tcPr/>
                </a:tc>
                <a:tc>
                  <a:txBody>
                    <a:bodyPr/>
                    <a:lstStyle/>
                    <a:p>
                      <a:r>
                        <a:rPr lang="en-US" sz="1400" dirty="0"/>
                        <a:t>1</a:t>
                      </a:r>
                    </a:p>
                  </a:txBody>
                  <a:tcPr/>
                </a:tc>
                <a:extLst>
                  <a:ext uri="{0D108BD9-81ED-4DB2-BD59-A6C34878D82A}">
                    <a16:rowId xmlns:a16="http://schemas.microsoft.com/office/drawing/2014/main" xmlns="" val="10006"/>
                  </a:ext>
                </a:extLst>
              </a:tr>
              <a:tr h="273050">
                <a:tc>
                  <a:txBody>
                    <a:bodyPr/>
                    <a:lstStyle/>
                    <a:p>
                      <a:r>
                        <a:rPr lang="en-US" sz="1400" dirty="0"/>
                        <a:t>GIS</a:t>
                      </a:r>
                    </a:p>
                  </a:txBody>
                  <a:tcPr/>
                </a:tc>
                <a:tc>
                  <a:txBody>
                    <a:bodyPr/>
                    <a:lstStyle/>
                    <a:p>
                      <a:r>
                        <a:rPr lang="en-US" sz="1400" dirty="0"/>
                        <a:t>1</a:t>
                      </a:r>
                    </a:p>
                  </a:txBody>
                  <a:tcPr/>
                </a:tc>
                <a:extLst>
                  <a:ext uri="{0D108BD9-81ED-4DB2-BD59-A6C34878D82A}">
                    <a16:rowId xmlns:a16="http://schemas.microsoft.com/office/drawing/2014/main" xmlns="" val="10007"/>
                  </a:ext>
                </a:extLst>
              </a:tr>
            </a:tbl>
          </a:graphicData>
        </a:graphic>
      </p:graphicFrame>
      <p:graphicFrame>
        <p:nvGraphicFramePr>
          <p:cNvPr id="18" name="Table 17"/>
          <p:cNvGraphicFramePr>
            <a:graphicFrameLocks noGrp="1"/>
          </p:cNvGraphicFramePr>
          <p:nvPr>
            <p:extLst/>
          </p:nvPr>
        </p:nvGraphicFramePr>
        <p:xfrm>
          <a:off x="5643167" y="1998608"/>
          <a:ext cx="2362200" cy="609600"/>
        </p:xfrm>
        <a:graphic>
          <a:graphicData uri="http://schemas.openxmlformats.org/drawingml/2006/table">
            <a:tbl>
              <a:tblPr>
                <a:tableStyleId>{5C22544A-7EE6-4342-B048-85BDC9FD1C3A}</a:tableStyleId>
              </a:tblPr>
              <a:tblGrid>
                <a:gridCol w="1181100">
                  <a:extLst>
                    <a:ext uri="{9D8B030D-6E8A-4147-A177-3AD203B41FA5}">
                      <a16:colId xmlns:a16="http://schemas.microsoft.com/office/drawing/2014/main" xmlns="" val="20000"/>
                    </a:ext>
                  </a:extLst>
                </a:gridCol>
                <a:gridCol w="1181100">
                  <a:extLst>
                    <a:ext uri="{9D8B030D-6E8A-4147-A177-3AD203B41FA5}">
                      <a16:colId xmlns:a16="http://schemas.microsoft.com/office/drawing/2014/main" xmlns="" val="20001"/>
                    </a:ext>
                  </a:extLst>
                </a:gridCol>
              </a:tblGrid>
              <a:tr h="273050">
                <a:tc>
                  <a:txBody>
                    <a:bodyPr/>
                    <a:lstStyle/>
                    <a:p>
                      <a:r>
                        <a:rPr lang="en-US" sz="1400" dirty="0"/>
                        <a:t>Geospatial</a:t>
                      </a:r>
                    </a:p>
                  </a:txBody>
                  <a:tcPr>
                    <a:lnL w="12700" cap="flat" cmpd="sng" algn="ctr">
                      <a:solidFill>
                        <a:scrgbClr r="0" g="0" b="0"/>
                      </a:solidFill>
                      <a:prstDash val="solid"/>
                      <a:round/>
                      <a:headEnd type="none" w="med" len="med"/>
                      <a:tailEnd type="none" w="med" len="med"/>
                    </a:lnL>
                    <a:lnT w="12700" cap="flat" cmpd="sng" algn="ctr">
                      <a:solidFill>
                        <a:scrgbClr r="0" g="0" b="0"/>
                      </a:solidFill>
                      <a:prstDash val="solid"/>
                      <a:round/>
                      <a:headEnd type="none" w="med" len="med"/>
                      <a:tailEnd type="none" w="med" len="med"/>
                    </a:lnT>
                  </a:tcPr>
                </a:tc>
                <a:tc>
                  <a:txBody>
                    <a:bodyPr/>
                    <a:lstStyle/>
                    <a:p>
                      <a:r>
                        <a:rPr lang="en-US" sz="1400" dirty="0"/>
                        <a:t>1</a:t>
                      </a:r>
                    </a:p>
                  </a:txBody>
                  <a:tcPr>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tcPr>
                </a:tc>
                <a:extLst>
                  <a:ext uri="{0D108BD9-81ED-4DB2-BD59-A6C34878D82A}">
                    <a16:rowId xmlns:a16="http://schemas.microsoft.com/office/drawing/2014/main" xmlns="" val="10000"/>
                  </a:ext>
                </a:extLst>
              </a:tr>
              <a:tr h="273050">
                <a:tc>
                  <a:txBody>
                    <a:bodyPr/>
                    <a:lstStyle/>
                    <a:p>
                      <a:r>
                        <a:rPr lang="en-US" sz="1400" dirty="0"/>
                        <a:t>Geospatial</a:t>
                      </a:r>
                    </a:p>
                  </a:txBody>
                  <a:tcPr>
                    <a:lnL w="12700" cap="flat" cmpd="sng" algn="ctr">
                      <a:solidFill>
                        <a:scrgbClr r="0" g="0" b="0"/>
                      </a:solidFill>
                      <a:prstDash val="solid"/>
                      <a:round/>
                      <a:headEnd type="none" w="med" len="med"/>
                      <a:tailEnd type="none" w="med" len="med"/>
                    </a:lnL>
                    <a:lnB w="12700" cap="flat" cmpd="sng" algn="ctr">
                      <a:solidFill>
                        <a:scrgbClr r="0" g="0" b="0"/>
                      </a:solidFill>
                      <a:prstDash val="solid"/>
                      <a:round/>
                      <a:headEnd type="none" w="med" len="med"/>
                      <a:tailEnd type="none" w="med" len="med"/>
                    </a:lnB>
                  </a:tcPr>
                </a:tc>
                <a:tc>
                  <a:txBody>
                    <a:bodyPr/>
                    <a:lstStyle/>
                    <a:p>
                      <a:r>
                        <a:rPr lang="en-US" sz="1400" dirty="0"/>
                        <a:t>1</a:t>
                      </a:r>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xmlns="" val="10001"/>
                  </a:ext>
                </a:extLst>
              </a:tr>
            </a:tbl>
          </a:graphicData>
        </a:graphic>
      </p:graphicFrame>
      <p:graphicFrame>
        <p:nvGraphicFramePr>
          <p:cNvPr id="22" name="Table 21"/>
          <p:cNvGraphicFramePr>
            <a:graphicFrameLocks noGrp="1"/>
          </p:cNvGraphicFramePr>
          <p:nvPr>
            <p:extLst/>
          </p:nvPr>
        </p:nvGraphicFramePr>
        <p:xfrm>
          <a:off x="5643167" y="2836808"/>
          <a:ext cx="2362200" cy="914400"/>
        </p:xfrm>
        <a:graphic>
          <a:graphicData uri="http://schemas.openxmlformats.org/drawingml/2006/table">
            <a:tbl>
              <a:tblPr>
                <a:tableStyleId>{5C22544A-7EE6-4342-B048-85BDC9FD1C3A}</a:tableStyleId>
              </a:tblPr>
              <a:tblGrid>
                <a:gridCol w="1181100">
                  <a:extLst>
                    <a:ext uri="{9D8B030D-6E8A-4147-A177-3AD203B41FA5}">
                      <a16:colId xmlns:a16="http://schemas.microsoft.com/office/drawing/2014/main" xmlns="" val="20000"/>
                    </a:ext>
                  </a:extLst>
                </a:gridCol>
                <a:gridCol w="1181100">
                  <a:extLst>
                    <a:ext uri="{9D8B030D-6E8A-4147-A177-3AD203B41FA5}">
                      <a16:colId xmlns:a16="http://schemas.microsoft.com/office/drawing/2014/main" xmlns="" val="20001"/>
                    </a:ext>
                  </a:extLst>
                </a:gridCol>
              </a:tblGrid>
              <a:tr h="273050">
                <a:tc>
                  <a:txBody>
                    <a:bodyPr/>
                    <a:lstStyle/>
                    <a:p>
                      <a:r>
                        <a:rPr lang="en-US" sz="1400" dirty="0"/>
                        <a:t>GIS</a:t>
                      </a:r>
                    </a:p>
                  </a:txBody>
                  <a:tcPr>
                    <a:lnL w="12700" cap="flat" cmpd="sng" algn="ctr">
                      <a:solidFill>
                        <a:scrgbClr r="0" g="0" b="0"/>
                      </a:solidFill>
                      <a:prstDash val="solid"/>
                      <a:round/>
                      <a:headEnd type="none" w="med" len="med"/>
                      <a:tailEnd type="none" w="med" len="med"/>
                    </a:lnL>
                    <a:lnT w="12700" cap="flat" cmpd="sng" algn="ctr">
                      <a:solidFill>
                        <a:scrgbClr r="0" g="0" b="0"/>
                      </a:solidFill>
                      <a:prstDash val="solid"/>
                      <a:round/>
                      <a:headEnd type="none" w="med" len="med"/>
                      <a:tailEnd type="none" w="med" len="med"/>
                    </a:lnT>
                  </a:tcPr>
                </a:tc>
                <a:tc>
                  <a:txBody>
                    <a:bodyPr/>
                    <a:lstStyle/>
                    <a:p>
                      <a:r>
                        <a:rPr lang="en-US" sz="1400" dirty="0"/>
                        <a:t>1</a:t>
                      </a:r>
                    </a:p>
                  </a:txBody>
                  <a:tcPr>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tcPr>
                </a:tc>
                <a:extLst>
                  <a:ext uri="{0D108BD9-81ED-4DB2-BD59-A6C34878D82A}">
                    <a16:rowId xmlns:a16="http://schemas.microsoft.com/office/drawing/2014/main" xmlns="" val="10000"/>
                  </a:ext>
                </a:extLst>
              </a:tr>
              <a:tr h="273050">
                <a:tc>
                  <a:txBody>
                    <a:bodyPr/>
                    <a:lstStyle/>
                    <a:p>
                      <a:r>
                        <a:rPr lang="en-US" sz="1400" dirty="0"/>
                        <a:t>GIS</a:t>
                      </a:r>
                    </a:p>
                  </a:txBody>
                  <a:tcPr>
                    <a:lnL w="12700" cap="flat" cmpd="sng" algn="ctr">
                      <a:solidFill>
                        <a:scrgbClr r="0" g="0" b="0"/>
                      </a:solidFill>
                      <a:prstDash val="solid"/>
                      <a:round/>
                      <a:headEnd type="none" w="med" len="med"/>
                      <a:tailEnd type="none" w="med" len="med"/>
                    </a:lnL>
                  </a:tcPr>
                </a:tc>
                <a:tc>
                  <a:txBody>
                    <a:bodyPr/>
                    <a:lstStyle/>
                    <a:p>
                      <a:r>
                        <a:rPr lang="en-US" sz="1400" dirty="0"/>
                        <a:t>1</a:t>
                      </a:r>
                    </a:p>
                  </a:txBody>
                  <a:tcPr>
                    <a:lnR w="12700" cap="flat" cmpd="sng" algn="ctr">
                      <a:solidFill>
                        <a:scrgbClr r="0" g="0" b="0"/>
                      </a:solidFill>
                      <a:prstDash val="solid"/>
                      <a:round/>
                      <a:headEnd type="none" w="med" len="med"/>
                      <a:tailEnd type="none" w="med" len="med"/>
                    </a:lnR>
                  </a:tcPr>
                </a:tc>
                <a:extLst>
                  <a:ext uri="{0D108BD9-81ED-4DB2-BD59-A6C34878D82A}">
                    <a16:rowId xmlns:a16="http://schemas.microsoft.com/office/drawing/2014/main" xmlns="" val="10001"/>
                  </a:ext>
                </a:extLst>
              </a:tr>
              <a:tr h="273050">
                <a:tc>
                  <a:txBody>
                    <a:bodyPr/>
                    <a:lstStyle/>
                    <a:p>
                      <a:r>
                        <a:rPr lang="en-US" sz="1400" dirty="0"/>
                        <a:t>GIS</a:t>
                      </a:r>
                    </a:p>
                  </a:txBody>
                  <a:tcPr>
                    <a:lnL w="12700" cap="flat" cmpd="sng" algn="ctr">
                      <a:solidFill>
                        <a:scrgbClr r="0" g="0" b="0"/>
                      </a:solidFill>
                      <a:prstDash val="solid"/>
                      <a:round/>
                      <a:headEnd type="none" w="med" len="med"/>
                      <a:tailEnd type="none" w="med" len="med"/>
                    </a:lnL>
                    <a:lnB w="12700" cap="flat" cmpd="sng" algn="ctr">
                      <a:solidFill>
                        <a:scrgbClr r="0" g="0" b="0"/>
                      </a:solidFill>
                      <a:prstDash val="solid"/>
                      <a:round/>
                      <a:headEnd type="none" w="med" len="med"/>
                      <a:tailEnd type="none" w="med" len="med"/>
                    </a:lnB>
                  </a:tcPr>
                </a:tc>
                <a:tc>
                  <a:txBody>
                    <a:bodyPr/>
                    <a:lstStyle/>
                    <a:p>
                      <a:r>
                        <a:rPr lang="en-US" sz="1400" dirty="0"/>
                        <a:t>1</a:t>
                      </a:r>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xmlns="" val="10002"/>
                  </a:ext>
                </a:extLst>
              </a:tr>
            </a:tbl>
          </a:graphicData>
        </a:graphic>
      </p:graphicFrame>
      <p:graphicFrame>
        <p:nvGraphicFramePr>
          <p:cNvPr id="23" name="Table 22"/>
          <p:cNvGraphicFramePr>
            <a:graphicFrameLocks noGrp="1"/>
          </p:cNvGraphicFramePr>
          <p:nvPr>
            <p:extLst/>
          </p:nvPr>
        </p:nvGraphicFramePr>
        <p:xfrm>
          <a:off x="5643167" y="5427608"/>
          <a:ext cx="2362200" cy="609600"/>
        </p:xfrm>
        <a:graphic>
          <a:graphicData uri="http://schemas.openxmlformats.org/drawingml/2006/table">
            <a:tbl>
              <a:tblPr>
                <a:tableStyleId>{5C22544A-7EE6-4342-B048-85BDC9FD1C3A}</a:tableStyleId>
              </a:tblPr>
              <a:tblGrid>
                <a:gridCol w="1181100">
                  <a:extLst>
                    <a:ext uri="{9D8B030D-6E8A-4147-A177-3AD203B41FA5}">
                      <a16:colId xmlns:a16="http://schemas.microsoft.com/office/drawing/2014/main" xmlns="" val="20000"/>
                    </a:ext>
                  </a:extLst>
                </a:gridCol>
                <a:gridCol w="1181100">
                  <a:extLst>
                    <a:ext uri="{9D8B030D-6E8A-4147-A177-3AD203B41FA5}">
                      <a16:colId xmlns:a16="http://schemas.microsoft.com/office/drawing/2014/main" xmlns="" val="20001"/>
                    </a:ext>
                  </a:extLst>
                </a:gridCol>
              </a:tblGrid>
              <a:tr h="0">
                <a:tc>
                  <a:txBody>
                    <a:bodyPr/>
                    <a:lstStyle/>
                    <a:p>
                      <a:r>
                        <a:rPr lang="en-US" sz="1400" dirty="0"/>
                        <a:t>Student</a:t>
                      </a:r>
                    </a:p>
                  </a:txBody>
                  <a:tcPr>
                    <a:lnL w="12700" cap="flat" cmpd="sng" algn="ctr">
                      <a:solidFill>
                        <a:scrgbClr r="0" g="0" b="0"/>
                      </a:solidFill>
                      <a:prstDash val="solid"/>
                      <a:round/>
                      <a:headEnd type="none" w="med" len="med"/>
                      <a:tailEnd type="none" w="med" len="med"/>
                    </a:lnL>
                    <a:lnT w="12700" cap="flat" cmpd="sng" algn="ctr">
                      <a:solidFill>
                        <a:scrgbClr r="0" g="0" b="0"/>
                      </a:solidFill>
                      <a:prstDash val="solid"/>
                      <a:round/>
                      <a:headEnd type="none" w="med" len="med"/>
                      <a:tailEnd type="none" w="med" len="med"/>
                    </a:lnT>
                  </a:tcPr>
                </a:tc>
                <a:tc>
                  <a:txBody>
                    <a:bodyPr/>
                    <a:lstStyle/>
                    <a:p>
                      <a:r>
                        <a:rPr lang="en-US" sz="1400" dirty="0"/>
                        <a:t>1</a:t>
                      </a:r>
                    </a:p>
                  </a:txBody>
                  <a:tcPr>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tcPr>
                </a:tc>
                <a:extLst>
                  <a:ext uri="{0D108BD9-81ED-4DB2-BD59-A6C34878D82A}">
                    <a16:rowId xmlns:a16="http://schemas.microsoft.com/office/drawing/2014/main" xmlns="" val="10000"/>
                  </a:ext>
                </a:extLst>
              </a:tr>
              <a:tr h="0">
                <a:tc>
                  <a:txBody>
                    <a:bodyPr/>
                    <a:lstStyle/>
                    <a:p>
                      <a:r>
                        <a:rPr lang="en-US" sz="1400" dirty="0"/>
                        <a:t>Student</a:t>
                      </a:r>
                    </a:p>
                  </a:txBody>
                  <a:tcPr>
                    <a:lnL w="12700" cap="flat" cmpd="sng" algn="ctr">
                      <a:solidFill>
                        <a:scrgbClr r="0" g="0" b="0"/>
                      </a:solidFill>
                      <a:prstDash val="solid"/>
                      <a:round/>
                      <a:headEnd type="none" w="med" len="med"/>
                      <a:tailEnd type="none" w="med" len="med"/>
                    </a:lnL>
                    <a:lnB w="12700" cap="flat" cmpd="sng" algn="ctr">
                      <a:solidFill>
                        <a:scrgbClr r="0" g="0" b="0"/>
                      </a:solidFill>
                      <a:prstDash val="solid"/>
                      <a:round/>
                      <a:headEnd type="none" w="med" len="med"/>
                      <a:tailEnd type="none" w="med" len="med"/>
                    </a:lnB>
                  </a:tcPr>
                </a:tc>
                <a:tc>
                  <a:txBody>
                    <a:bodyPr/>
                    <a:lstStyle/>
                    <a:p>
                      <a:r>
                        <a:rPr lang="en-US" sz="1400" dirty="0"/>
                        <a:t>1</a:t>
                      </a:r>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xmlns="" val="10001"/>
                  </a:ext>
                </a:extLst>
              </a:tr>
            </a:tbl>
          </a:graphicData>
        </a:graphic>
      </p:graphicFrame>
      <p:graphicFrame>
        <p:nvGraphicFramePr>
          <p:cNvPr id="24" name="Table 23"/>
          <p:cNvGraphicFramePr>
            <a:graphicFrameLocks noGrp="1"/>
          </p:cNvGraphicFramePr>
          <p:nvPr>
            <p:extLst/>
          </p:nvPr>
        </p:nvGraphicFramePr>
        <p:xfrm>
          <a:off x="5643167" y="3979808"/>
          <a:ext cx="2362200" cy="1219200"/>
        </p:xfrm>
        <a:graphic>
          <a:graphicData uri="http://schemas.openxmlformats.org/drawingml/2006/table">
            <a:tbl>
              <a:tblPr>
                <a:tableStyleId>{5C22544A-7EE6-4342-B048-85BDC9FD1C3A}</a:tableStyleId>
              </a:tblPr>
              <a:tblGrid>
                <a:gridCol w="1181100">
                  <a:extLst>
                    <a:ext uri="{9D8B030D-6E8A-4147-A177-3AD203B41FA5}">
                      <a16:colId xmlns:a16="http://schemas.microsoft.com/office/drawing/2014/main" xmlns="" val="20000"/>
                    </a:ext>
                  </a:extLst>
                </a:gridCol>
                <a:gridCol w="1181100">
                  <a:extLst>
                    <a:ext uri="{9D8B030D-6E8A-4147-A177-3AD203B41FA5}">
                      <a16:colId xmlns:a16="http://schemas.microsoft.com/office/drawing/2014/main" xmlns="" val="20001"/>
                    </a:ext>
                  </a:extLst>
                </a:gridCol>
              </a:tblGrid>
              <a:tr h="0">
                <a:tc>
                  <a:txBody>
                    <a:bodyPr/>
                    <a:lstStyle/>
                    <a:p>
                      <a:r>
                        <a:rPr lang="en-US" sz="1400" dirty="0"/>
                        <a:t>Research</a:t>
                      </a:r>
                    </a:p>
                  </a:txBody>
                  <a:tcPr>
                    <a:lnL w="12700" cap="flat" cmpd="sng" algn="ctr">
                      <a:solidFill>
                        <a:scrgbClr r="0" g="0" b="0"/>
                      </a:solidFill>
                      <a:prstDash val="solid"/>
                      <a:round/>
                      <a:headEnd type="none" w="med" len="med"/>
                      <a:tailEnd type="none" w="med" len="med"/>
                    </a:lnL>
                    <a:lnT w="12700" cap="flat" cmpd="sng" algn="ctr">
                      <a:solidFill>
                        <a:scrgbClr r="0" g="0" b="0"/>
                      </a:solidFill>
                      <a:prstDash val="solid"/>
                      <a:round/>
                      <a:headEnd type="none" w="med" len="med"/>
                      <a:tailEnd type="none" w="med" len="med"/>
                    </a:lnT>
                  </a:tcPr>
                </a:tc>
                <a:tc>
                  <a:txBody>
                    <a:bodyPr/>
                    <a:lstStyle/>
                    <a:p>
                      <a:r>
                        <a:rPr lang="en-US" sz="1400" dirty="0"/>
                        <a:t>1</a:t>
                      </a:r>
                    </a:p>
                  </a:txBody>
                  <a:tcPr>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tcPr>
                </a:tc>
                <a:extLst>
                  <a:ext uri="{0D108BD9-81ED-4DB2-BD59-A6C34878D82A}">
                    <a16:rowId xmlns:a16="http://schemas.microsoft.com/office/drawing/2014/main" xmlns="" val="10000"/>
                  </a:ext>
                </a:extLst>
              </a:tr>
              <a:tr h="0">
                <a:tc>
                  <a:txBody>
                    <a:bodyPr/>
                    <a:lstStyle/>
                    <a:p>
                      <a:r>
                        <a:rPr lang="en-US" sz="1400" dirty="0"/>
                        <a:t>Research</a:t>
                      </a:r>
                    </a:p>
                  </a:txBody>
                  <a:tcPr>
                    <a:lnL w="12700" cap="flat" cmpd="sng" algn="ctr">
                      <a:solidFill>
                        <a:scrgbClr r="0" g="0" b="0"/>
                      </a:solidFill>
                      <a:prstDash val="solid"/>
                      <a:round/>
                      <a:headEnd type="none" w="med" len="med"/>
                      <a:tailEnd type="none" w="med" len="med"/>
                    </a:lnL>
                  </a:tcPr>
                </a:tc>
                <a:tc>
                  <a:txBody>
                    <a:bodyPr/>
                    <a:lstStyle/>
                    <a:p>
                      <a:r>
                        <a:rPr lang="en-US" sz="1400" dirty="0"/>
                        <a:t>1</a:t>
                      </a:r>
                    </a:p>
                  </a:txBody>
                  <a:tcPr>
                    <a:lnR w="12700" cap="flat" cmpd="sng" algn="ctr">
                      <a:solidFill>
                        <a:scrgbClr r="0" g="0" b="0"/>
                      </a:solidFill>
                      <a:prstDash val="solid"/>
                      <a:round/>
                      <a:headEnd type="none" w="med" len="med"/>
                      <a:tailEnd type="none" w="med" len="med"/>
                    </a:lnR>
                  </a:tcPr>
                </a:tc>
                <a:extLst>
                  <a:ext uri="{0D108BD9-81ED-4DB2-BD59-A6C34878D82A}">
                    <a16:rowId xmlns:a16="http://schemas.microsoft.com/office/drawing/2014/main" xmlns="" val="10001"/>
                  </a:ext>
                </a:extLst>
              </a:tr>
              <a:tr h="0">
                <a:tc>
                  <a:txBody>
                    <a:bodyPr/>
                    <a:lstStyle/>
                    <a:p>
                      <a:r>
                        <a:rPr lang="en-US" sz="1400" dirty="0"/>
                        <a:t>Research</a:t>
                      </a:r>
                    </a:p>
                  </a:txBody>
                  <a:tcPr>
                    <a:lnL w="12700" cap="flat" cmpd="sng" algn="ctr">
                      <a:solidFill>
                        <a:scrgbClr r="0" g="0" b="0"/>
                      </a:solidFill>
                      <a:prstDash val="solid"/>
                      <a:round/>
                      <a:headEnd type="none" w="med" len="med"/>
                      <a:tailEnd type="none" w="med" len="med"/>
                    </a:lnL>
                  </a:tcPr>
                </a:tc>
                <a:tc>
                  <a:txBody>
                    <a:bodyPr/>
                    <a:lstStyle/>
                    <a:p>
                      <a:r>
                        <a:rPr lang="en-US" sz="1400" dirty="0"/>
                        <a:t>1</a:t>
                      </a:r>
                    </a:p>
                  </a:txBody>
                  <a:tcPr>
                    <a:lnR w="12700" cap="flat" cmpd="sng" algn="ctr">
                      <a:solidFill>
                        <a:scrgbClr r="0" g="0" b="0"/>
                      </a:solidFill>
                      <a:prstDash val="solid"/>
                      <a:round/>
                      <a:headEnd type="none" w="med" len="med"/>
                      <a:tailEnd type="none" w="med" len="med"/>
                    </a:lnR>
                  </a:tcPr>
                </a:tc>
                <a:extLst>
                  <a:ext uri="{0D108BD9-81ED-4DB2-BD59-A6C34878D82A}">
                    <a16:rowId xmlns:a16="http://schemas.microsoft.com/office/drawing/2014/main" xmlns="" val="10002"/>
                  </a:ext>
                </a:extLst>
              </a:tr>
              <a:tr h="0">
                <a:tc>
                  <a:txBody>
                    <a:bodyPr/>
                    <a:lstStyle/>
                    <a:p>
                      <a:r>
                        <a:rPr lang="en-US" sz="1400" dirty="0"/>
                        <a:t>Research</a:t>
                      </a:r>
                    </a:p>
                  </a:txBody>
                  <a:tcPr>
                    <a:lnL w="12700" cap="flat" cmpd="sng" algn="ctr">
                      <a:solidFill>
                        <a:scrgbClr r="0" g="0" b="0"/>
                      </a:solidFill>
                      <a:prstDash val="solid"/>
                      <a:round/>
                      <a:headEnd type="none" w="med" len="med"/>
                      <a:tailEnd type="none" w="med" len="med"/>
                    </a:lnL>
                    <a:lnB w="12700" cap="flat" cmpd="sng" algn="ctr">
                      <a:solidFill>
                        <a:scrgbClr r="0" g="0" b="0"/>
                      </a:solidFill>
                      <a:prstDash val="solid"/>
                      <a:round/>
                      <a:headEnd type="none" w="med" len="med"/>
                      <a:tailEnd type="none" w="med" len="med"/>
                    </a:lnB>
                  </a:tcPr>
                </a:tc>
                <a:tc>
                  <a:txBody>
                    <a:bodyPr/>
                    <a:lstStyle/>
                    <a:p>
                      <a:r>
                        <a:rPr lang="en-US" sz="1400" dirty="0"/>
                        <a:t>1</a:t>
                      </a:r>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xmlns="" val="10003"/>
                  </a:ext>
                </a:extLst>
              </a:tr>
            </a:tbl>
          </a:graphicData>
        </a:graphic>
      </p:graphicFrame>
      <p:graphicFrame>
        <p:nvGraphicFramePr>
          <p:cNvPr id="25" name="Table 24"/>
          <p:cNvGraphicFramePr>
            <a:graphicFrameLocks noGrp="1"/>
          </p:cNvGraphicFramePr>
          <p:nvPr>
            <p:extLst/>
          </p:nvPr>
        </p:nvGraphicFramePr>
        <p:xfrm>
          <a:off x="5643167" y="1160408"/>
          <a:ext cx="2362200" cy="609600"/>
        </p:xfrm>
        <a:graphic>
          <a:graphicData uri="http://schemas.openxmlformats.org/drawingml/2006/table">
            <a:tbl>
              <a:tblPr>
                <a:tableStyleId>{5C22544A-7EE6-4342-B048-85BDC9FD1C3A}</a:tableStyleId>
              </a:tblPr>
              <a:tblGrid>
                <a:gridCol w="1181100">
                  <a:extLst>
                    <a:ext uri="{9D8B030D-6E8A-4147-A177-3AD203B41FA5}">
                      <a16:colId xmlns:a16="http://schemas.microsoft.com/office/drawing/2014/main" xmlns="" val="20000"/>
                    </a:ext>
                  </a:extLst>
                </a:gridCol>
                <a:gridCol w="1181100">
                  <a:extLst>
                    <a:ext uri="{9D8B030D-6E8A-4147-A177-3AD203B41FA5}">
                      <a16:colId xmlns:a16="http://schemas.microsoft.com/office/drawing/2014/main" xmlns="" val="20001"/>
                    </a:ext>
                  </a:extLst>
                </a:gridCol>
              </a:tblGrid>
              <a:tr h="273050">
                <a:tc>
                  <a:txBody>
                    <a:bodyPr/>
                    <a:lstStyle/>
                    <a:p>
                      <a:r>
                        <a:rPr lang="en-US" sz="1400" dirty="0"/>
                        <a:t>CIGI</a:t>
                      </a:r>
                    </a:p>
                  </a:txBody>
                  <a:tcPr>
                    <a:lnL w="12700" cap="flat" cmpd="sng" algn="ctr">
                      <a:solidFill>
                        <a:scrgbClr r="0" g="0" b="0"/>
                      </a:solidFill>
                      <a:prstDash val="solid"/>
                      <a:round/>
                      <a:headEnd type="none" w="med" len="med"/>
                      <a:tailEnd type="none" w="med" len="med"/>
                    </a:lnL>
                    <a:lnT w="12700" cap="flat" cmpd="sng" algn="ctr">
                      <a:solidFill>
                        <a:scrgbClr r="0" g="0" b="0"/>
                      </a:solidFill>
                      <a:prstDash val="solid"/>
                      <a:round/>
                      <a:headEnd type="none" w="med" len="med"/>
                      <a:tailEnd type="none" w="med" len="med"/>
                    </a:lnT>
                  </a:tcPr>
                </a:tc>
                <a:tc>
                  <a:txBody>
                    <a:bodyPr/>
                    <a:lstStyle/>
                    <a:p>
                      <a:r>
                        <a:rPr lang="en-US" sz="1400" dirty="0"/>
                        <a:t>1</a:t>
                      </a:r>
                    </a:p>
                  </a:txBody>
                  <a:tcPr>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tcPr>
                </a:tc>
                <a:extLst>
                  <a:ext uri="{0D108BD9-81ED-4DB2-BD59-A6C34878D82A}">
                    <a16:rowId xmlns:a16="http://schemas.microsoft.com/office/drawing/2014/main" xmlns="" val="10000"/>
                  </a:ext>
                </a:extLst>
              </a:tr>
              <a:tr h="273050">
                <a:tc>
                  <a:txBody>
                    <a:bodyPr/>
                    <a:lstStyle/>
                    <a:p>
                      <a:r>
                        <a:rPr lang="en-US" sz="1400" dirty="0"/>
                        <a:t>CIGI</a:t>
                      </a:r>
                    </a:p>
                  </a:txBody>
                  <a:tcPr>
                    <a:lnL w="12700" cap="flat" cmpd="sng" algn="ctr">
                      <a:solidFill>
                        <a:scrgbClr r="0" g="0" b="0"/>
                      </a:solidFill>
                      <a:prstDash val="solid"/>
                      <a:round/>
                      <a:headEnd type="none" w="med" len="med"/>
                      <a:tailEnd type="none" w="med" len="med"/>
                    </a:lnL>
                    <a:lnB w="12700" cap="flat" cmpd="sng" algn="ctr">
                      <a:solidFill>
                        <a:scrgbClr r="0" g="0" b="0"/>
                      </a:solidFill>
                      <a:prstDash val="solid"/>
                      <a:round/>
                      <a:headEnd type="none" w="med" len="med"/>
                      <a:tailEnd type="none" w="med" len="med"/>
                    </a:lnB>
                  </a:tcPr>
                </a:tc>
                <a:tc>
                  <a:txBody>
                    <a:bodyPr/>
                    <a:lstStyle/>
                    <a:p>
                      <a:r>
                        <a:rPr lang="en-US" sz="1400" dirty="0"/>
                        <a:t>1</a:t>
                      </a:r>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xmlns="" val="10001"/>
                  </a:ext>
                </a:extLst>
              </a:tr>
            </a:tbl>
          </a:graphicData>
        </a:graphic>
      </p:graphicFrame>
      <p:graphicFrame>
        <p:nvGraphicFramePr>
          <p:cNvPr id="26" name="Table 25"/>
          <p:cNvGraphicFramePr>
            <a:graphicFrameLocks noGrp="1"/>
          </p:cNvGraphicFramePr>
          <p:nvPr>
            <p:extLst/>
          </p:nvPr>
        </p:nvGraphicFramePr>
        <p:xfrm>
          <a:off x="5643167" y="6342008"/>
          <a:ext cx="2362200" cy="304800"/>
        </p:xfrm>
        <a:graphic>
          <a:graphicData uri="http://schemas.openxmlformats.org/drawingml/2006/table">
            <a:tbl>
              <a:tblPr>
                <a:tableStyleId>{5C22544A-7EE6-4342-B048-85BDC9FD1C3A}</a:tableStyleId>
              </a:tblPr>
              <a:tblGrid>
                <a:gridCol w="1181100">
                  <a:extLst>
                    <a:ext uri="{9D8B030D-6E8A-4147-A177-3AD203B41FA5}">
                      <a16:colId xmlns:a16="http://schemas.microsoft.com/office/drawing/2014/main" xmlns="" val="20000"/>
                    </a:ext>
                  </a:extLst>
                </a:gridCol>
                <a:gridCol w="1181100">
                  <a:extLst>
                    <a:ext uri="{9D8B030D-6E8A-4147-A177-3AD203B41FA5}">
                      <a16:colId xmlns:a16="http://schemas.microsoft.com/office/drawing/2014/main" xmlns="" val="20001"/>
                    </a:ext>
                  </a:extLst>
                </a:gridCol>
              </a:tblGrid>
              <a:tr h="273050">
                <a:tc>
                  <a:txBody>
                    <a:bodyPr/>
                    <a:lstStyle/>
                    <a:p>
                      <a:r>
                        <a:rPr lang="en-US" sz="1400" dirty="0"/>
                        <a:t>Center</a:t>
                      </a:r>
                    </a:p>
                  </a:txBody>
                  <a:tcPr>
                    <a:lnL w="12700" cap="flat" cmpd="sng" algn="ctr">
                      <a:solidFill>
                        <a:scrgbClr r="0" g="0" b="0"/>
                      </a:solidFill>
                      <a:prstDash val="solid"/>
                      <a:round/>
                      <a:headEnd type="none" w="med" len="med"/>
                      <a:tailEnd type="none" w="med" len="med"/>
                    </a:lnL>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sz="1400" dirty="0"/>
                        <a:t>1</a:t>
                      </a:r>
                    </a:p>
                  </a:txBody>
                  <a:tcPr>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xmlns="" val="10000"/>
                  </a:ext>
                </a:extLst>
              </a:tr>
            </a:tbl>
          </a:graphicData>
        </a:graphic>
      </p:graphicFrame>
    </p:spTree>
    <p:extLst>
      <p:ext uri="{BB962C8B-B14F-4D97-AF65-F5344CB8AC3E}">
        <p14:creationId xmlns:p14="http://schemas.microsoft.com/office/powerpoint/2010/main" val="1102084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381000" y="762000"/>
            <a:ext cx="8382000" cy="677108"/>
          </a:xfrm>
        </p:spPr>
        <p:txBody>
          <a:bodyPr wrap="square" numCol="1" anchorCtr="0" compatLnSpc="1">
            <a:prstTxWarp prst="textNoShape">
              <a:avLst/>
            </a:prstTxWarp>
            <a:normAutofit fontScale="90000"/>
          </a:bodyPr>
          <a:lstStyle/>
          <a:p>
            <a:r>
              <a:rPr lang="en-US" b="1" dirty="0">
                <a:effectLst>
                  <a:outerShdw blurRad="38100" dist="38100" dir="2700000" algn="tl">
                    <a:srgbClr val="DDDDDD"/>
                  </a:outerShdw>
                </a:effectLst>
                <a:latin typeface="Arial" charset="0"/>
                <a:ea typeface="ＭＳ Ｐゴシック" charset="0"/>
              </a:rPr>
              <a:t>Reducer</a:t>
            </a:r>
          </a:p>
        </p:txBody>
      </p:sp>
      <p:sp>
        <p:nvSpPr>
          <p:cNvPr id="14339" name="Slide Number Placeholder 3"/>
          <p:cNvSpPr>
            <a:spLocks noGrp="1"/>
          </p:cNvSpPr>
          <p:nvPr>
            <p:ph type="sldNum" sz="quarter" idx="12"/>
          </p:nvPr>
        </p:nvSpPr>
        <p:spPr bwMode="auto">
          <a:xfrm>
            <a:off x="8764588" y="6297613"/>
            <a:ext cx="303212" cy="401637"/>
          </a:xfrm>
          <a:prstGeom prst="rect">
            <a:avLst/>
          </a:prstGeo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fld id="{2F81D0A5-5636-074A-AE58-C1FD9013E26E}" type="slidenum">
              <a:rPr lang="en-US">
                <a:latin typeface="Century Gothic" charset="0"/>
              </a:rPr>
              <a:pPr/>
              <a:t>17</a:t>
            </a:fld>
            <a:endParaRPr lang="en-US" dirty="0">
              <a:latin typeface="Century Gothic" charset="0"/>
            </a:endParaRPr>
          </a:p>
        </p:txBody>
      </p:sp>
      <p:sp>
        <p:nvSpPr>
          <p:cNvPr id="10" name="Right Arrow 9"/>
          <p:cNvSpPr/>
          <p:nvPr/>
        </p:nvSpPr>
        <p:spPr>
          <a:xfrm>
            <a:off x="3688088" y="1545766"/>
            <a:ext cx="1214437" cy="381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dirty="0">
              <a:solidFill>
                <a:srgbClr val="FFFFFF"/>
              </a:solidFill>
              <a:latin typeface="Arial" charset="0"/>
              <a:ea typeface="ＭＳ Ｐゴシック" charset="0"/>
              <a:cs typeface="ＭＳ Ｐゴシック" charset="0"/>
            </a:endParaRPr>
          </a:p>
        </p:txBody>
      </p:sp>
      <p:graphicFrame>
        <p:nvGraphicFramePr>
          <p:cNvPr id="18" name="Table 17"/>
          <p:cNvGraphicFramePr>
            <a:graphicFrameLocks noGrp="1"/>
          </p:cNvGraphicFramePr>
          <p:nvPr>
            <p:extLst/>
          </p:nvPr>
        </p:nvGraphicFramePr>
        <p:xfrm>
          <a:off x="411488" y="2231566"/>
          <a:ext cx="2362200" cy="609600"/>
        </p:xfrm>
        <a:graphic>
          <a:graphicData uri="http://schemas.openxmlformats.org/drawingml/2006/table">
            <a:tbl>
              <a:tblPr>
                <a:tableStyleId>{5C22544A-7EE6-4342-B048-85BDC9FD1C3A}</a:tableStyleId>
              </a:tblPr>
              <a:tblGrid>
                <a:gridCol w="1181100">
                  <a:extLst>
                    <a:ext uri="{9D8B030D-6E8A-4147-A177-3AD203B41FA5}">
                      <a16:colId xmlns:a16="http://schemas.microsoft.com/office/drawing/2014/main" xmlns="" val="20000"/>
                    </a:ext>
                  </a:extLst>
                </a:gridCol>
                <a:gridCol w="1181100">
                  <a:extLst>
                    <a:ext uri="{9D8B030D-6E8A-4147-A177-3AD203B41FA5}">
                      <a16:colId xmlns:a16="http://schemas.microsoft.com/office/drawing/2014/main" xmlns="" val="20001"/>
                    </a:ext>
                  </a:extLst>
                </a:gridCol>
              </a:tblGrid>
              <a:tr h="273050">
                <a:tc>
                  <a:txBody>
                    <a:bodyPr/>
                    <a:lstStyle/>
                    <a:p>
                      <a:r>
                        <a:rPr lang="en-US" sz="1400" dirty="0"/>
                        <a:t>Geospatial</a:t>
                      </a:r>
                    </a:p>
                  </a:txBody>
                  <a:tcPr>
                    <a:lnL w="12700" cap="flat" cmpd="sng" algn="ctr">
                      <a:solidFill>
                        <a:scrgbClr r="0" g="0" b="0"/>
                      </a:solidFill>
                      <a:prstDash val="solid"/>
                      <a:round/>
                      <a:headEnd type="none" w="med" len="med"/>
                      <a:tailEnd type="none" w="med" len="med"/>
                    </a:lnL>
                    <a:lnT w="12700" cap="flat" cmpd="sng" algn="ctr">
                      <a:solidFill>
                        <a:scrgbClr r="0" g="0" b="0"/>
                      </a:solidFill>
                      <a:prstDash val="solid"/>
                      <a:round/>
                      <a:headEnd type="none" w="med" len="med"/>
                      <a:tailEnd type="none" w="med" len="med"/>
                    </a:lnT>
                  </a:tcPr>
                </a:tc>
                <a:tc>
                  <a:txBody>
                    <a:bodyPr/>
                    <a:lstStyle/>
                    <a:p>
                      <a:r>
                        <a:rPr lang="en-US" sz="1400" dirty="0"/>
                        <a:t>1</a:t>
                      </a:r>
                    </a:p>
                  </a:txBody>
                  <a:tcPr>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tcPr>
                </a:tc>
                <a:extLst>
                  <a:ext uri="{0D108BD9-81ED-4DB2-BD59-A6C34878D82A}">
                    <a16:rowId xmlns:a16="http://schemas.microsoft.com/office/drawing/2014/main" xmlns="" val="10000"/>
                  </a:ext>
                </a:extLst>
              </a:tr>
              <a:tr h="273050">
                <a:tc>
                  <a:txBody>
                    <a:bodyPr/>
                    <a:lstStyle/>
                    <a:p>
                      <a:r>
                        <a:rPr lang="en-US" sz="1400" dirty="0"/>
                        <a:t>Geospatial</a:t>
                      </a:r>
                    </a:p>
                  </a:txBody>
                  <a:tcPr>
                    <a:lnL w="12700" cap="flat" cmpd="sng" algn="ctr">
                      <a:solidFill>
                        <a:scrgbClr r="0" g="0" b="0"/>
                      </a:solidFill>
                      <a:prstDash val="solid"/>
                      <a:round/>
                      <a:headEnd type="none" w="med" len="med"/>
                      <a:tailEnd type="none" w="med" len="med"/>
                    </a:lnL>
                    <a:lnB w="12700" cap="flat" cmpd="sng" algn="ctr">
                      <a:solidFill>
                        <a:scrgbClr r="0" g="0" b="0"/>
                      </a:solidFill>
                      <a:prstDash val="solid"/>
                      <a:round/>
                      <a:headEnd type="none" w="med" len="med"/>
                      <a:tailEnd type="none" w="med" len="med"/>
                    </a:lnB>
                  </a:tcPr>
                </a:tc>
                <a:tc>
                  <a:txBody>
                    <a:bodyPr/>
                    <a:lstStyle/>
                    <a:p>
                      <a:r>
                        <a:rPr lang="en-US" sz="1400" dirty="0"/>
                        <a:t>1</a:t>
                      </a:r>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xmlns="" val="10001"/>
                  </a:ext>
                </a:extLst>
              </a:tr>
            </a:tbl>
          </a:graphicData>
        </a:graphic>
      </p:graphicFrame>
      <p:graphicFrame>
        <p:nvGraphicFramePr>
          <p:cNvPr id="22" name="Table 21"/>
          <p:cNvGraphicFramePr>
            <a:graphicFrameLocks noGrp="1"/>
          </p:cNvGraphicFramePr>
          <p:nvPr>
            <p:extLst/>
          </p:nvPr>
        </p:nvGraphicFramePr>
        <p:xfrm>
          <a:off x="411488" y="2993566"/>
          <a:ext cx="2362200" cy="914400"/>
        </p:xfrm>
        <a:graphic>
          <a:graphicData uri="http://schemas.openxmlformats.org/drawingml/2006/table">
            <a:tbl>
              <a:tblPr>
                <a:tableStyleId>{5C22544A-7EE6-4342-B048-85BDC9FD1C3A}</a:tableStyleId>
              </a:tblPr>
              <a:tblGrid>
                <a:gridCol w="1181100">
                  <a:extLst>
                    <a:ext uri="{9D8B030D-6E8A-4147-A177-3AD203B41FA5}">
                      <a16:colId xmlns:a16="http://schemas.microsoft.com/office/drawing/2014/main" xmlns="" val="20000"/>
                    </a:ext>
                  </a:extLst>
                </a:gridCol>
                <a:gridCol w="1181100">
                  <a:extLst>
                    <a:ext uri="{9D8B030D-6E8A-4147-A177-3AD203B41FA5}">
                      <a16:colId xmlns:a16="http://schemas.microsoft.com/office/drawing/2014/main" xmlns="" val="20001"/>
                    </a:ext>
                  </a:extLst>
                </a:gridCol>
              </a:tblGrid>
              <a:tr h="273050">
                <a:tc>
                  <a:txBody>
                    <a:bodyPr/>
                    <a:lstStyle/>
                    <a:p>
                      <a:r>
                        <a:rPr lang="en-US" sz="1400" dirty="0"/>
                        <a:t>GIS</a:t>
                      </a:r>
                    </a:p>
                  </a:txBody>
                  <a:tcPr>
                    <a:lnL w="12700" cap="flat" cmpd="sng" algn="ctr">
                      <a:solidFill>
                        <a:scrgbClr r="0" g="0" b="0"/>
                      </a:solidFill>
                      <a:prstDash val="solid"/>
                      <a:round/>
                      <a:headEnd type="none" w="med" len="med"/>
                      <a:tailEnd type="none" w="med" len="med"/>
                    </a:lnL>
                    <a:lnT w="12700" cap="flat" cmpd="sng" algn="ctr">
                      <a:solidFill>
                        <a:scrgbClr r="0" g="0" b="0"/>
                      </a:solidFill>
                      <a:prstDash val="solid"/>
                      <a:round/>
                      <a:headEnd type="none" w="med" len="med"/>
                      <a:tailEnd type="none" w="med" len="med"/>
                    </a:lnT>
                  </a:tcPr>
                </a:tc>
                <a:tc>
                  <a:txBody>
                    <a:bodyPr/>
                    <a:lstStyle/>
                    <a:p>
                      <a:r>
                        <a:rPr lang="en-US" sz="1400" dirty="0"/>
                        <a:t>1</a:t>
                      </a:r>
                    </a:p>
                  </a:txBody>
                  <a:tcPr>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tcPr>
                </a:tc>
                <a:extLst>
                  <a:ext uri="{0D108BD9-81ED-4DB2-BD59-A6C34878D82A}">
                    <a16:rowId xmlns:a16="http://schemas.microsoft.com/office/drawing/2014/main" xmlns="" val="10000"/>
                  </a:ext>
                </a:extLst>
              </a:tr>
              <a:tr h="273050">
                <a:tc>
                  <a:txBody>
                    <a:bodyPr/>
                    <a:lstStyle/>
                    <a:p>
                      <a:r>
                        <a:rPr lang="en-US" sz="1400" dirty="0"/>
                        <a:t>GIS</a:t>
                      </a:r>
                    </a:p>
                  </a:txBody>
                  <a:tcPr>
                    <a:lnL w="12700" cap="flat" cmpd="sng" algn="ctr">
                      <a:solidFill>
                        <a:scrgbClr r="0" g="0" b="0"/>
                      </a:solidFill>
                      <a:prstDash val="solid"/>
                      <a:round/>
                      <a:headEnd type="none" w="med" len="med"/>
                      <a:tailEnd type="none" w="med" len="med"/>
                    </a:lnL>
                  </a:tcPr>
                </a:tc>
                <a:tc>
                  <a:txBody>
                    <a:bodyPr/>
                    <a:lstStyle/>
                    <a:p>
                      <a:r>
                        <a:rPr lang="en-US" sz="1400" dirty="0"/>
                        <a:t>1</a:t>
                      </a:r>
                    </a:p>
                  </a:txBody>
                  <a:tcPr>
                    <a:lnR w="12700" cap="flat" cmpd="sng" algn="ctr">
                      <a:solidFill>
                        <a:scrgbClr r="0" g="0" b="0"/>
                      </a:solidFill>
                      <a:prstDash val="solid"/>
                      <a:round/>
                      <a:headEnd type="none" w="med" len="med"/>
                      <a:tailEnd type="none" w="med" len="med"/>
                    </a:lnR>
                  </a:tcPr>
                </a:tc>
                <a:extLst>
                  <a:ext uri="{0D108BD9-81ED-4DB2-BD59-A6C34878D82A}">
                    <a16:rowId xmlns:a16="http://schemas.microsoft.com/office/drawing/2014/main" xmlns="" val="10001"/>
                  </a:ext>
                </a:extLst>
              </a:tr>
              <a:tr h="273050">
                <a:tc>
                  <a:txBody>
                    <a:bodyPr/>
                    <a:lstStyle/>
                    <a:p>
                      <a:r>
                        <a:rPr lang="en-US" sz="1400" dirty="0"/>
                        <a:t>GIS</a:t>
                      </a:r>
                    </a:p>
                  </a:txBody>
                  <a:tcPr>
                    <a:lnL w="12700" cap="flat" cmpd="sng" algn="ctr">
                      <a:solidFill>
                        <a:scrgbClr r="0" g="0" b="0"/>
                      </a:solidFill>
                      <a:prstDash val="solid"/>
                      <a:round/>
                      <a:headEnd type="none" w="med" len="med"/>
                      <a:tailEnd type="none" w="med" len="med"/>
                    </a:lnL>
                    <a:lnB w="12700" cap="flat" cmpd="sng" algn="ctr">
                      <a:solidFill>
                        <a:scrgbClr r="0" g="0" b="0"/>
                      </a:solidFill>
                      <a:prstDash val="solid"/>
                      <a:round/>
                      <a:headEnd type="none" w="med" len="med"/>
                      <a:tailEnd type="none" w="med" len="med"/>
                    </a:lnB>
                  </a:tcPr>
                </a:tc>
                <a:tc>
                  <a:txBody>
                    <a:bodyPr/>
                    <a:lstStyle/>
                    <a:p>
                      <a:r>
                        <a:rPr lang="en-US" sz="1400" dirty="0"/>
                        <a:t>1</a:t>
                      </a:r>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xmlns="" val="10002"/>
                  </a:ext>
                </a:extLst>
              </a:tr>
            </a:tbl>
          </a:graphicData>
        </a:graphic>
      </p:graphicFrame>
      <p:graphicFrame>
        <p:nvGraphicFramePr>
          <p:cNvPr id="23" name="Table 22"/>
          <p:cNvGraphicFramePr>
            <a:graphicFrameLocks noGrp="1"/>
          </p:cNvGraphicFramePr>
          <p:nvPr>
            <p:extLst/>
          </p:nvPr>
        </p:nvGraphicFramePr>
        <p:xfrm>
          <a:off x="411488" y="5431966"/>
          <a:ext cx="2362200" cy="609600"/>
        </p:xfrm>
        <a:graphic>
          <a:graphicData uri="http://schemas.openxmlformats.org/drawingml/2006/table">
            <a:tbl>
              <a:tblPr>
                <a:tableStyleId>{5C22544A-7EE6-4342-B048-85BDC9FD1C3A}</a:tableStyleId>
              </a:tblPr>
              <a:tblGrid>
                <a:gridCol w="1181100">
                  <a:extLst>
                    <a:ext uri="{9D8B030D-6E8A-4147-A177-3AD203B41FA5}">
                      <a16:colId xmlns:a16="http://schemas.microsoft.com/office/drawing/2014/main" xmlns="" val="20000"/>
                    </a:ext>
                  </a:extLst>
                </a:gridCol>
                <a:gridCol w="1181100">
                  <a:extLst>
                    <a:ext uri="{9D8B030D-6E8A-4147-A177-3AD203B41FA5}">
                      <a16:colId xmlns:a16="http://schemas.microsoft.com/office/drawing/2014/main" xmlns="" val="20001"/>
                    </a:ext>
                  </a:extLst>
                </a:gridCol>
              </a:tblGrid>
              <a:tr h="0">
                <a:tc>
                  <a:txBody>
                    <a:bodyPr/>
                    <a:lstStyle/>
                    <a:p>
                      <a:r>
                        <a:rPr lang="en-US" sz="1400" dirty="0"/>
                        <a:t>Student</a:t>
                      </a:r>
                    </a:p>
                  </a:txBody>
                  <a:tcPr>
                    <a:lnL w="12700" cap="flat" cmpd="sng" algn="ctr">
                      <a:solidFill>
                        <a:scrgbClr r="0" g="0" b="0"/>
                      </a:solidFill>
                      <a:prstDash val="solid"/>
                      <a:round/>
                      <a:headEnd type="none" w="med" len="med"/>
                      <a:tailEnd type="none" w="med" len="med"/>
                    </a:lnL>
                    <a:lnT w="12700" cap="flat" cmpd="sng" algn="ctr">
                      <a:solidFill>
                        <a:scrgbClr r="0" g="0" b="0"/>
                      </a:solidFill>
                      <a:prstDash val="solid"/>
                      <a:round/>
                      <a:headEnd type="none" w="med" len="med"/>
                      <a:tailEnd type="none" w="med" len="med"/>
                    </a:lnT>
                  </a:tcPr>
                </a:tc>
                <a:tc>
                  <a:txBody>
                    <a:bodyPr/>
                    <a:lstStyle/>
                    <a:p>
                      <a:r>
                        <a:rPr lang="en-US" sz="1400" dirty="0"/>
                        <a:t>1</a:t>
                      </a:r>
                    </a:p>
                  </a:txBody>
                  <a:tcPr>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tcPr>
                </a:tc>
                <a:extLst>
                  <a:ext uri="{0D108BD9-81ED-4DB2-BD59-A6C34878D82A}">
                    <a16:rowId xmlns:a16="http://schemas.microsoft.com/office/drawing/2014/main" xmlns="" val="10000"/>
                  </a:ext>
                </a:extLst>
              </a:tr>
              <a:tr h="0">
                <a:tc>
                  <a:txBody>
                    <a:bodyPr/>
                    <a:lstStyle/>
                    <a:p>
                      <a:r>
                        <a:rPr lang="en-US" sz="1400" dirty="0"/>
                        <a:t>Student</a:t>
                      </a:r>
                    </a:p>
                  </a:txBody>
                  <a:tcPr>
                    <a:lnL w="12700" cap="flat" cmpd="sng" algn="ctr">
                      <a:solidFill>
                        <a:scrgbClr r="0" g="0" b="0"/>
                      </a:solidFill>
                      <a:prstDash val="solid"/>
                      <a:round/>
                      <a:headEnd type="none" w="med" len="med"/>
                      <a:tailEnd type="none" w="med" len="med"/>
                    </a:lnL>
                    <a:lnB w="12700" cap="flat" cmpd="sng" algn="ctr">
                      <a:solidFill>
                        <a:scrgbClr r="0" g="0" b="0"/>
                      </a:solidFill>
                      <a:prstDash val="solid"/>
                      <a:round/>
                      <a:headEnd type="none" w="med" len="med"/>
                      <a:tailEnd type="none" w="med" len="med"/>
                    </a:lnB>
                  </a:tcPr>
                </a:tc>
                <a:tc>
                  <a:txBody>
                    <a:bodyPr/>
                    <a:lstStyle/>
                    <a:p>
                      <a:r>
                        <a:rPr lang="en-US" sz="1400" dirty="0"/>
                        <a:t>1</a:t>
                      </a:r>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xmlns="" val="10001"/>
                  </a:ext>
                </a:extLst>
              </a:tr>
            </a:tbl>
          </a:graphicData>
        </a:graphic>
      </p:graphicFrame>
      <p:graphicFrame>
        <p:nvGraphicFramePr>
          <p:cNvPr id="24" name="Table 23"/>
          <p:cNvGraphicFramePr>
            <a:graphicFrameLocks noGrp="1"/>
          </p:cNvGraphicFramePr>
          <p:nvPr>
            <p:extLst/>
          </p:nvPr>
        </p:nvGraphicFramePr>
        <p:xfrm>
          <a:off x="411488" y="4060366"/>
          <a:ext cx="2362200" cy="1219200"/>
        </p:xfrm>
        <a:graphic>
          <a:graphicData uri="http://schemas.openxmlformats.org/drawingml/2006/table">
            <a:tbl>
              <a:tblPr>
                <a:tableStyleId>{5C22544A-7EE6-4342-B048-85BDC9FD1C3A}</a:tableStyleId>
              </a:tblPr>
              <a:tblGrid>
                <a:gridCol w="1181100">
                  <a:extLst>
                    <a:ext uri="{9D8B030D-6E8A-4147-A177-3AD203B41FA5}">
                      <a16:colId xmlns:a16="http://schemas.microsoft.com/office/drawing/2014/main" xmlns="" val="20000"/>
                    </a:ext>
                  </a:extLst>
                </a:gridCol>
                <a:gridCol w="1181100">
                  <a:extLst>
                    <a:ext uri="{9D8B030D-6E8A-4147-A177-3AD203B41FA5}">
                      <a16:colId xmlns:a16="http://schemas.microsoft.com/office/drawing/2014/main" xmlns="" val="20001"/>
                    </a:ext>
                  </a:extLst>
                </a:gridCol>
              </a:tblGrid>
              <a:tr h="0">
                <a:tc>
                  <a:txBody>
                    <a:bodyPr/>
                    <a:lstStyle/>
                    <a:p>
                      <a:r>
                        <a:rPr lang="en-US" sz="1400" dirty="0"/>
                        <a:t>Research</a:t>
                      </a:r>
                    </a:p>
                  </a:txBody>
                  <a:tcPr>
                    <a:lnL w="12700" cap="flat" cmpd="sng" algn="ctr">
                      <a:solidFill>
                        <a:scrgbClr r="0" g="0" b="0"/>
                      </a:solidFill>
                      <a:prstDash val="solid"/>
                      <a:round/>
                      <a:headEnd type="none" w="med" len="med"/>
                      <a:tailEnd type="none" w="med" len="med"/>
                    </a:lnL>
                    <a:lnT w="12700" cap="flat" cmpd="sng" algn="ctr">
                      <a:solidFill>
                        <a:scrgbClr r="0" g="0" b="0"/>
                      </a:solidFill>
                      <a:prstDash val="solid"/>
                      <a:round/>
                      <a:headEnd type="none" w="med" len="med"/>
                      <a:tailEnd type="none" w="med" len="med"/>
                    </a:lnT>
                  </a:tcPr>
                </a:tc>
                <a:tc>
                  <a:txBody>
                    <a:bodyPr/>
                    <a:lstStyle/>
                    <a:p>
                      <a:r>
                        <a:rPr lang="en-US" sz="1400" dirty="0"/>
                        <a:t>1</a:t>
                      </a:r>
                    </a:p>
                  </a:txBody>
                  <a:tcPr>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tcPr>
                </a:tc>
                <a:extLst>
                  <a:ext uri="{0D108BD9-81ED-4DB2-BD59-A6C34878D82A}">
                    <a16:rowId xmlns:a16="http://schemas.microsoft.com/office/drawing/2014/main" xmlns="" val="10000"/>
                  </a:ext>
                </a:extLst>
              </a:tr>
              <a:tr h="0">
                <a:tc>
                  <a:txBody>
                    <a:bodyPr/>
                    <a:lstStyle/>
                    <a:p>
                      <a:r>
                        <a:rPr lang="en-US" sz="1400" dirty="0"/>
                        <a:t>Research</a:t>
                      </a:r>
                    </a:p>
                  </a:txBody>
                  <a:tcPr>
                    <a:lnL w="12700" cap="flat" cmpd="sng" algn="ctr">
                      <a:solidFill>
                        <a:scrgbClr r="0" g="0" b="0"/>
                      </a:solidFill>
                      <a:prstDash val="solid"/>
                      <a:round/>
                      <a:headEnd type="none" w="med" len="med"/>
                      <a:tailEnd type="none" w="med" len="med"/>
                    </a:lnL>
                  </a:tcPr>
                </a:tc>
                <a:tc>
                  <a:txBody>
                    <a:bodyPr/>
                    <a:lstStyle/>
                    <a:p>
                      <a:r>
                        <a:rPr lang="en-US" sz="1400" dirty="0"/>
                        <a:t>1</a:t>
                      </a:r>
                    </a:p>
                  </a:txBody>
                  <a:tcPr>
                    <a:lnR w="12700" cap="flat" cmpd="sng" algn="ctr">
                      <a:solidFill>
                        <a:scrgbClr r="0" g="0" b="0"/>
                      </a:solidFill>
                      <a:prstDash val="solid"/>
                      <a:round/>
                      <a:headEnd type="none" w="med" len="med"/>
                      <a:tailEnd type="none" w="med" len="med"/>
                    </a:lnR>
                  </a:tcPr>
                </a:tc>
                <a:extLst>
                  <a:ext uri="{0D108BD9-81ED-4DB2-BD59-A6C34878D82A}">
                    <a16:rowId xmlns:a16="http://schemas.microsoft.com/office/drawing/2014/main" xmlns="" val="10001"/>
                  </a:ext>
                </a:extLst>
              </a:tr>
              <a:tr h="0">
                <a:tc>
                  <a:txBody>
                    <a:bodyPr/>
                    <a:lstStyle/>
                    <a:p>
                      <a:r>
                        <a:rPr lang="en-US" sz="1400" dirty="0"/>
                        <a:t>Research</a:t>
                      </a:r>
                    </a:p>
                  </a:txBody>
                  <a:tcPr>
                    <a:lnL w="12700" cap="flat" cmpd="sng" algn="ctr">
                      <a:solidFill>
                        <a:scrgbClr r="0" g="0" b="0"/>
                      </a:solidFill>
                      <a:prstDash val="solid"/>
                      <a:round/>
                      <a:headEnd type="none" w="med" len="med"/>
                      <a:tailEnd type="none" w="med" len="med"/>
                    </a:lnL>
                  </a:tcPr>
                </a:tc>
                <a:tc>
                  <a:txBody>
                    <a:bodyPr/>
                    <a:lstStyle/>
                    <a:p>
                      <a:r>
                        <a:rPr lang="en-US" sz="1400" dirty="0"/>
                        <a:t>1</a:t>
                      </a:r>
                    </a:p>
                  </a:txBody>
                  <a:tcPr>
                    <a:lnR w="12700" cap="flat" cmpd="sng" algn="ctr">
                      <a:solidFill>
                        <a:scrgbClr r="0" g="0" b="0"/>
                      </a:solidFill>
                      <a:prstDash val="solid"/>
                      <a:round/>
                      <a:headEnd type="none" w="med" len="med"/>
                      <a:tailEnd type="none" w="med" len="med"/>
                    </a:lnR>
                  </a:tcPr>
                </a:tc>
                <a:extLst>
                  <a:ext uri="{0D108BD9-81ED-4DB2-BD59-A6C34878D82A}">
                    <a16:rowId xmlns:a16="http://schemas.microsoft.com/office/drawing/2014/main" xmlns="" val="10002"/>
                  </a:ext>
                </a:extLst>
              </a:tr>
              <a:tr h="0">
                <a:tc>
                  <a:txBody>
                    <a:bodyPr/>
                    <a:lstStyle/>
                    <a:p>
                      <a:r>
                        <a:rPr lang="en-US" sz="1400" dirty="0"/>
                        <a:t>Research</a:t>
                      </a:r>
                    </a:p>
                  </a:txBody>
                  <a:tcPr>
                    <a:lnL w="12700" cap="flat" cmpd="sng" algn="ctr">
                      <a:solidFill>
                        <a:scrgbClr r="0" g="0" b="0"/>
                      </a:solidFill>
                      <a:prstDash val="solid"/>
                      <a:round/>
                      <a:headEnd type="none" w="med" len="med"/>
                      <a:tailEnd type="none" w="med" len="med"/>
                    </a:lnL>
                    <a:lnB w="12700" cap="flat" cmpd="sng" algn="ctr">
                      <a:solidFill>
                        <a:scrgbClr r="0" g="0" b="0"/>
                      </a:solidFill>
                      <a:prstDash val="solid"/>
                      <a:round/>
                      <a:headEnd type="none" w="med" len="med"/>
                      <a:tailEnd type="none" w="med" len="med"/>
                    </a:lnB>
                  </a:tcPr>
                </a:tc>
                <a:tc>
                  <a:txBody>
                    <a:bodyPr/>
                    <a:lstStyle/>
                    <a:p>
                      <a:r>
                        <a:rPr lang="en-US" sz="1400" dirty="0"/>
                        <a:t>1</a:t>
                      </a:r>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xmlns="" val="10003"/>
                  </a:ext>
                </a:extLst>
              </a:tr>
            </a:tbl>
          </a:graphicData>
        </a:graphic>
      </p:graphicFrame>
      <p:graphicFrame>
        <p:nvGraphicFramePr>
          <p:cNvPr id="25" name="Table 24"/>
          <p:cNvGraphicFramePr>
            <a:graphicFrameLocks noGrp="1"/>
          </p:cNvGraphicFramePr>
          <p:nvPr>
            <p:extLst/>
          </p:nvPr>
        </p:nvGraphicFramePr>
        <p:xfrm>
          <a:off x="411488" y="1469566"/>
          <a:ext cx="2362200" cy="609600"/>
        </p:xfrm>
        <a:graphic>
          <a:graphicData uri="http://schemas.openxmlformats.org/drawingml/2006/table">
            <a:tbl>
              <a:tblPr>
                <a:tableStyleId>{5C22544A-7EE6-4342-B048-85BDC9FD1C3A}</a:tableStyleId>
              </a:tblPr>
              <a:tblGrid>
                <a:gridCol w="1181100">
                  <a:extLst>
                    <a:ext uri="{9D8B030D-6E8A-4147-A177-3AD203B41FA5}">
                      <a16:colId xmlns:a16="http://schemas.microsoft.com/office/drawing/2014/main" xmlns="" val="20000"/>
                    </a:ext>
                  </a:extLst>
                </a:gridCol>
                <a:gridCol w="1181100">
                  <a:extLst>
                    <a:ext uri="{9D8B030D-6E8A-4147-A177-3AD203B41FA5}">
                      <a16:colId xmlns:a16="http://schemas.microsoft.com/office/drawing/2014/main" xmlns="" val="20001"/>
                    </a:ext>
                  </a:extLst>
                </a:gridCol>
              </a:tblGrid>
              <a:tr h="273050">
                <a:tc>
                  <a:txBody>
                    <a:bodyPr/>
                    <a:lstStyle/>
                    <a:p>
                      <a:r>
                        <a:rPr lang="en-US" sz="1400" dirty="0"/>
                        <a:t>CIGI</a:t>
                      </a:r>
                    </a:p>
                  </a:txBody>
                  <a:tcPr>
                    <a:lnL w="12700" cap="flat" cmpd="sng" algn="ctr">
                      <a:solidFill>
                        <a:scrgbClr r="0" g="0" b="0"/>
                      </a:solidFill>
                      <a:prstDash val="solid"/>
                      <a:round/>
                      <a:headEnd type="none" w="med" len="med"/>
                      <a:tailEnd type="none" w="med" len="med"/>
                    </a:lnL>
                    <a:lnT w="12700" cap="flat" cmpd="sng" algn="ctr">
                      <a:solidFill>
                        <a:scrgbClr r="0" g="0" b="0"/>
                      </a:solidFill>
                      <a:prstDash val="solid"/>
                      <a:round/>
                      <a:headEnd type="none" w="med" len="med"/>
                      <a:tailEnd type="none" w="med" len="med"/>
                    </a:lnT>
                  </a:tcPr>
                </a:tc>
                <a:tc>
                  <a:txBody>
                    <a:bodyPr/>
                    <a:lstStyle/>
                    <a:p>
                      <a:r>
                        <a:rPr lang="en-US" sz="1400" dirty="0"/>
                        <a:t>1</a:t>
                      </a:r>
                    </a:p>
                  </a:txBody>
                  <a:tcPr>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tcPr>
                </a:tc>
                <a:extLst>
                  <a:ext uri="{0D108BD9-81ED-4DB2-BD59-A6C34878D82A}">
                    <a16:rowId xmlns:a16="http://schemas.microsoft.com/office/drawing/2014/main" xmlns="" val="10000"/>
                  </a:ext>
                </a:extLst>
              </a:tr>
              <a:tr h="273050">
                <a:tc>
                  <a:txBody>
                    <a:bodyPr/>
                    <a:lstStyle/>
                    <a:p>
                      <a:r>
                        <a:rPr lang="en-US" sz="1400" dirty="0"/>
                        <a:t>CIGI</a:t>
                      </a:r>
                    </a:p>
                  </a:txBody>
                  <a:tcPr>
                    <a:lnL w="12700" cap="flat" cmpd="sng" algn="ctr">
                      <a:solidFill>
                        <a:scrgbClr r="0" g="0" b="0"/>
                      </a:solidFill>
                      <a:prstDash val="solid"/>
                      <a:round/>
                      <a:headEnd type="none" w="med" len="med"/>
                      <a:tailEnd type="none" w="med" len="med"/>
                    </a:lnL>
                    <a:lnB w="12700" cap="flat" cmpd="sng" algn="ctr">
                      <a:solidFill>
                        <a:scrgbClr r="0" g="0" b="0"/>
                      </a:solidFill>
                      <a:prstDash val="solid"/>
                      <a:round/>
                      <a:headEnd type="none" w="med" len="med"/>
                      <a:tailEnd type="none" w="med" len="med"/>
                    </a:lnB>
                  </a:tcPr>
                </a:tc>
                <a:tc>
                  <a:txBody>
                    <a:bodyPr/>
                    <a:lstStyle/>
                    <a:p>
                      <a:r>
                        <a:rPr lang="en-US" sz="1400" dirty="0"/>
                        <a:t>1</a:t>
                      </a:r>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xmlns="" val="10001"/>
                  </a:ext>
                </a:extLst>
              </a:tr>
            </a:tbl>
          </a:graphicData>
        </a:graphic>
      </p:graphicFrame>
      <p:graphicFrame>
        <p:nvGraphicFramePr>
          <p:cNvPr id="26" name="Table 25"/>
          <p:cNvGraphicFramePr>
            <a:graphicFrameLocks noGrp="1"/>
          </p:cNvGraphicFramePr>
          <p:nvPr>
            <p:extLst/>
          </p:nvPr>
        </p:nvGraphicFramePr>
        <p:xfrm>
          <a:off x="411488" y="6193966"/>
          <a:ext cx="2362200" cy="304800"/>
        </p:xfrm>
        <a:graphic>
          <a:graphicData uri="http://schemas.openxmlformats.org/drawingml/2006/table">
            <a:tbl>
              <a:tblPr>
                <a:tableStyleId>{5C22544A-7EE6-4342-B048-85BDC9FD1C3A}</a:tableStyleId>
              </a:tblPr>
              <a:tblGrid>
                <a:gridCol w="1181100">
                  <a:extLst>
                    <a:ext uri="{9D8B030D-6E8A-4147-A177-3AD203B41FA5}">
                      <a16:colId xmlns:a16="http://schemas.microsoft.com/office/drawing/2014/main" xmlns="" val="20000"/>
                    </a:ext>
                  </a:extLst>
                </a:gridCol>
                <a:gridCol w="1181100">
                  <a:extLst>
                    <a:ext uri="{9D8B030D-6E8A-4147-A177-3AD203B41FA5}">
                      <a16:colId xmlns:a16="http://schemas.microsoft.com/office/drawing/2014/main" xmlns="" val="20001"/>
                    </a:ext>
                  </a:extLst>
                </a:gridCol>
              </a:tblGrid>
              <a:tr h="273050">
                <a:tc>
                  <a:txBody>
                    <a:bodyPr/>
                    <a:lstStyle/>
                    <a:p>
                      <a:r>
                        <a:rPr lang="en-US" sz="1400" dirty="0"/>
                        <a:t>Center</a:t>
                      </a:r>
                    </a:p>
                  </a:txBody>
                  <a:tcPr>
                    <a:lnL w="12700" cap="flat" cmpd="sng" algn="ctr">
                      <a:solidFill>
                        <a:scrgbClr r="0" g="0" b="0"/>
                      </a:solidFill>
                      <a:prstDash val="solid"/>
                      <a:round/>
                      <a:headEnd type="none" w="med" len="med"/>
                      <a:tailEnd type="none" w="med" len="med"/>
                    </a:lnL>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sz="1400" dirty="0"/>
                        <a:t>1</a:t>
                      </a:r>
                    </a:p>
                  </a:txBody>
                  <a:tcPr>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xmlns="" val="10000"/>
                  </a:ext>
                </a:extLst>
              </a:tr>
            </a:tbl>
          </a:graphicData>
        </a:graphic>
      </p:graphicFrame>
      <p:sp>
        <p:nvSpPr>
          <p:cNvPr id="13" name="Right Arrow 12"/>
          <p:cNvSpPr/>
          <p:nvPr/>
        </p:nvSpPr>
        <p:spPr>
          <a:xfrm>
            <a:off x="3688088" y="2307766"/>
            <a:ext cx="1214437" cy="381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dirty="0">
              <a:solidFill>
                <a:srgbClr val="FFFFFF"/>
              </a:solidFill>
              <a:latin typeface="Arial" charset="0"/>
              <a:ea typeface="ＭＳ Ｐゴシック" charset="0"/>
              <a:cs typeface="ＭＳ Ｐゴシック" charset="0"/>
            </a:endParaRPr>
          </a:p>
        </p:txBody>
      </p:sp>
      <p:sp>
        <p:nvSpPr>
          <p:cNvPr id="14" name="Right Arrow 13"/>
          <p:cNvSpPr/>
          <p:nvPr/>
        </p:nvSpPr>
        <p:spPr>
          <a:xfrm>
            <a:off x="3688088" y="3222166"/>
            <a:ext cx="1214437" cy="381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dirty="0">
              <a:solidFill>
                <a:srgbClr val="FFFFFF"/>
              </a:solidFill>
              <a:latin typeface="Arial" charset="0"/>
              <a:ea typeface="ＭＳ Ｐゴシック" charset="0"/>
              <a:cs typeface="ＭＳ Ｐゴシック" charset="0"/>
            </a:endParaRPr>
          </a:p>
        </p:txBody>
      </p:sp>
      <p:sp>
        <p:nvSpPr>
          <p:cNvPr id="15" name="Right Arrow 14"/>
          <p:cNvSpPr/>
          <p:nvPr/>
        </p:nvSpPr>
        <p:spPr>
          <a:xfrm>
            <a:off x="3688088" y="4517566"/>
            <a:ext cx="1214437" cy="381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dirty="0">
              <a:solidFill>
                <a:srgbClr val="FFFFFF"/>
              </a:solidFill>
              <a:latin typeface="Arial" charset="0"/>
              <a:ea typeface="ＭＳ Ｐゴシック" charset="0"/>
              <a:cs typeface="ＭＳ Ｐゴシック" charset="0"/>
            </a:endParaRPr>
          </a:p>
        </p:txBody>
      </p:sp>
      <p:sp>
        <p:nvSpPr>
          <p:cNvPr id="16" name="Right Arrow 15"/>
          <p:cNvSpPr/>
          <p:nvPr/>
        </p:nvSpPr>
        <p:spPr>
          <a:xfrm>
            <a:off x="3688088" y="5431966"/>
            <a:ext cx="1214437" cy="381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dirty="0">
              <a:solidFill>
                <a:srgbClr val="FFFFFF"/>
              </a:solidFill>
              <a:latin typeface="Arial" charset="0"/>
              <a:ea typeface="ＭＳ Ｐゴシック" charset="0"/>
              <a:cs typeface="ＭＳ Ｐゴシック" charset="0"/>
            </a:endParaRPr>
          </a:p>
        </p:txBody>
      </p:sp>
      <p:sp>
        <p:nvSpPr>
          <p:cNvPr id="17" name="Right Arrow 16"/>
          <p:cNvSpPr/>
          <p:nvPr/>
        </p:nvSpPr>
        <p:spPr>
          <a:xfrm>
            <a:off x="3688088" y="6117766"/>
            <a:ext cx="1214437" cy="381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dirty="0">
              <a:solidFill>
                <a:srgbClr val="FFFFFF"/>
              </a:solidFill>
              <a:latin typeface="Arial" charset="0"/>
              <a:ea typeface="ＭＳ Ｐゴシック" charset="0"/>
              <a:cs typeface="ＭＳ Ｐゴシック" charset="0"/>
            </a:endParaRPr>
          </a:p>
        </p:txBody>
      </p:sp>
      <p:graphicFrame>
        <p:nvGraphicFramePr>
          <p:cNvPr id="21" name="Table 20"/>
          <p:cNvGraphicFramePr>
            <a:graphicFrameLocks noGrp="1"/>
          </p:cNvGraphicFramePr>
          <p:nvPr>
            <p:extLst/>
          </p:nvPr>
        </p:nvGraphicFramePr>
        <p:xfrm>
          <a:off x="5974088" y="1317166"/>
          <a:ext cx="2362200" cy="609600"/>
        </p:xfrm>
        <a:graphic>
          <a:graphicData uri="http://schemas.openxmlformats.org/drawingml/2006/table">
            <a:tbl>
              <a:tblPr firstRow="1">
                <a:tableStyleId>{5C22544A-7EE6-4342-B048-85BDC9FD1C3A}</a:tableStyleId>
              </a:tblPr>
              <a:tblGrid>
                <a:gridCol w="1181100">
                  <a:extLst>
                    <a:ext uri="{9D8B030D-6E8A-4147-A177-3AD203B41FA5}">
                      <a16:colId xmlns:a16="http://schemas.microsoft.com/office/drawing/2014/main" xmlns="" val="20000"/>
                    </a:ext>
                  </a:extLst>
                </a:gridCol>
                <a:gridCol w="1181100">
                  <a:extLst>
                    <a:ext uri="{9D8B030D-6E8A-4147-A177-3AD203B41FA5}">
                      <a16:colId xmlns:a16="http://schemas.microsoft.com/office/drawing/2014/main" xmlns="" val="20001"/>
                    </a:ext>
                  </a:extLst>
                </a:gridCol>
              </a:tblGrid>
              <a:tr h="273050">
                <a:tc>
                  <a:txBody>
                    <a:bodyPr/>
                    <a:lstStyle/>
                    <a:p>
                      <a:r>
                        <a:rPr lang="en-US" sz="1400" dirty="0"/>
                        <a:t>Key</a:t>
                      </a:r>
                    </a:p>
                  </a:txBody>
                  <a:tcPr>
                    <a:lnL w="12700" cap="flat" cmpd="sng" algn="ctr">
                      <a:solidFill>
                        <a:scrgbClr r="0" g="0" b="0"/>
                      </a:solidFill>
                      <a:prstDash val="solid"/>
                      <a:round/>
                      <a:headEnd type="none" w="med" len="med"/>
                      <a:tailEnd type="none" w="med" len="med"/>
                    </a:lnL>
                    <a:lnT w="12700" cap="flat" cmpd="sng" algn="ctr">
                      <a:solidFill>
                        <a:scrgbClr r="0" g="0" b="0"/>
                      </a:solidFill>
                      <a:prstDash val="solid"/>
                      <a:round/>
                      <a:headEnd type="none" w="med" len="med"/>
                      <a:tailEnd type="none" w="med" len="med"/>
                    </a:lnT>
                  </a:tcPr>
                </a:tc>
                <a:tc>
                  <a:txBody>
                    <a:bodyPr/>
                    <a:lstStyle/>
                    <a:p>
                      <a:r>
                        <a:rPr lang="en-US" sz="1400" dirty="0"/>
                        <a:t>Value</a:t>
                      </a:r>
                    </a:p>
                  </a:txBody>
                  <a:tcPr>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tcPr>
                </a:tc>
                <a:extLst>
                  <a:ext uri="{0D108BD9-81ED-4DB2-BD59-A6C34878D82A}">
                    <a16:rowId xmlns:a16="http://schemas.microsoft.com/office/drawing/2014/main" xmlns="" val="10000"/>
                  </a:ext>
                </a:extLst>
              </a:tr>
              <a:tr h="273050">
                <a:tc>
                  <a:txBody>
                    <a:bodyPr/>
                    <a:lstStyle/>
                    <a:p>
                      <a:r>
                        <a:rPr lang="en-US" sz="1400" dirty="0"/>
                        <a:t>CIGI</a:t>
                      </a:r>
                    </a:p>
                  </a:txBody>
                  <a:tcPr>
                    <a:lnL w="12700" cap="flat" cmpd="sng" algn="ctr">
                      <a:solidFill>
                        <a:scrgbClr r="0" g="0" b="0"/>
                      </a:solidFill>
                      <a:prstDash val="solid"/>
                      <a:round/>
                      <a:headEnd type="none" w="med" len="med"/>
                      <a:tailEnd type="none" w="med" len="med"/>
                    </a:lnL>
                    <a:lnB w="12700" cap="flat" cmpd="sng" algn="ctr">
                      <a:solidFill>
                        <a:scrgbClr r="0" g="0" b="0"/>
                      </a:solidFill>
                      <a:prstDash val="solid"/>
                      <a:round/>
                      <a:headEnd type="none" w="med" len="med"/>
                      <a:tailEnd type="none" w="med" len="med"/>
                    </a:lnB>
                  </a:tcPr>
                </a:tc>
                <a:tc>
                  <a:txBody>
                    <a:bodyPr/>
                    <a:lstStyle/>
                    <a:p>
                      <a:r>
                        <a:rPr lang="en-US" sz="1400" dirty="0"/>
                        <a:t>2</a:t>
                      </a:r>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xmlns="" val="10001"/>
                  </a:ext>
                </a:extLst>
              </a:tr>
            </a:tbl>
          </a:graphicData>
        </a:graphic>
      </p:graphicFrame>
      <p:graphicFrame>
        <p:nvGraphicFramePr>
          <p:cNvPr id="27" name="Table 26"/>
          <p:cNvGraphicFramePr>
            <a:graphicFrameLocks noGrp="1"/>
          </p:cNvGraphicFramePr>
          <p:nvPr>
            <p:extLst/>
          </p:nvPr>
        </p:nvGraphicFramePr>
        <p:xfrm>
          <a:off x="5974088" y="2155366"/>
          <a:ext cx="2362200" cy="609600"/>
        </p:xfrm>
        <a:graphic>
          <a:graphicData uri="http://schemas.openxmlformats.org/drawingml/2006/table">
            <a:tbl>
              <a:tblPr firstRow="1">
                <a:tableStyleId>{5C22544A-7EE6-4342-B048-85BDC9FD1C3A}</a:tableStyleId>
              </a:tblPr>
              <a:tblGrid>
                <a:gridCol w="1181100">
                  <a:extLst>
                    <a:ext uri="{9D8B030D-6E8A-4147-A177-3AD203B41FA5}">
                      <a16:colId xmlns:a16="http://schemas.microsoft.com/office/drawing/2014/main" xmlns="" val="20000"/>
                    </a:ext>
                  </a:extLst>
                </a:gridCol>
                <a:gridCol w="1181100">
                  <a:extLst>
                    <a:ext uri="{9D8B030D-6E8A-4147-A177-3AD203B41FA5}">
                      <a16:colId xmlns:a16="http://schemas.microsoft.com/office/drawing/2014/main" xmlns="" val="20001"/>
                    </a:ext>
                  </a:extLst>
                </a:gridCol>
              </a:tblGrid>
              <a:tr h="273050">
                <a:tc>
                  <a:txBody>
                    <a:bodyPr/>
                    <a:lstStyle/>
                    <a:p>
                      <a:r>
                        <a:rPr lang="en-US" sz="1400" dirty="0"/>
                        <a:t>Key</a:t>
                      </a:r>
                    </a:p>
                  </a:txBody>
                  <a:tcPr>
                    <a:lnL w="12700" cap="flat" cmpd="sng" algn="ctr">
                      <a:solidFill>
                        <a:scrgbClr r="0" g="0" b="0"/>
                      </a:solidFill>
                      <a:prstDash val="solid"/>
                      <a:round/>
                      <a:headEnd type="none" w="med" len="med"/>
                      <a:tailEnd type="none" w="med" len="med"/>
                    </a:lnL>
                    <a:lnT w="12700" cap="flat" cmpd="sng" algn="ctr">
                      <a:solidFill>
                        <a:scrgbClr r="0" g="0" b="0"/>
                      </a:solidFill>
                      <a:prstDash val="solid"/>
                      <a:round/>
                      <a:headEnd type="none" w="med" len="med"/>
                      <a:tailEnd type="none" w="med" len="med"/>
                    </a:lnT>
                  </a:tcPr>
                </a:tc>
                <a:tc>
                  <a:txBody>
                    <a:bodyPr/>
                    <a:lstStyle/>
                    <a:p>
                      <a:r>
                        <a:rPr lang="en-US" sz="1400" dirty="0"/>
                        <a:t>Value</a:t>
                      </a:r>
                    </a:p>
                  </a:txBody>
                  <a:tcPr>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tcPr>
                </a:tc>
                <a:extLst>
                  <a:ext uri="{0D108BD9-81ED-4DB2-BD59-A6C34878D82A}">
                    <a16:rowId xmlns:a16="http://schemas.microsoft.com/office/drawing/2014/main" xmlns="" val="10000"/>
                  </a:ext>
                </a:extLst>
              </a:tr>
              <a:tr h="273050">
                <a:tc>
                  <a:txBody>
                    <a:bodyPr/>
                    <a:lstStyle/>
                    <a:p>
                      <a:r>
                        <a:rPr lang="en-US" sz="1400" dirty="0"/>
                        <a:t>Geospatial</a:t>
                      </a:r>
                    </a:p>
                  </a:txBody>
                  <a:tcPr>
                    <a:lnL w="12700" cap="flat" cmpd="sng" algn="ctr">
                      <a:solidFill>
                        <a:scrgbClr r="0" g="0" b="0"/>
                      </a:solidFill>
                      <a:prstDash val="solid"/>
                      <a:round/>
                      <a:headEnd type="none" w="med" len="med"/>
                      <a:tailEnd type="none" w="med" len="med"/>
                    </a:lnL>
                    <a:lnB w="12700" cap="flat" cmpd="sng" algn="ctr">
                      <a:solidFill>
                        <a:scrgbClr r="0" g="0" b="0"/>
                      </a:solidFill>
                      <a:prstDash val="solid"/>
                      <a:round/>
                      <a:headEnd type="none" w="med" len="med"/>
                      <a:tailEnd type="none" w="med" len="med"/>
                    </a:lnB>
                  </a:tcPr>
                </a:tc>
                <a:tc>
                  <a:txBody>
                    <a:bodyPr/>
                    <a:lstStyle/>
                    <a:p>
                      <a:r>
                        <a:rPr lang="en-US" sz="1400" dirty="0"/>
                        <a:t>2</a:t>
                      </a:r>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xmlns="" val="10001"/>
                  </a:ext>
                </a:extLst>
              </a:tr>
            </a:tbl>
          </a:graphicData>
        </a:graphic>
      </p:graphicFrame>
      <p:graphicFrame>
        <p:nvGraphicFramePr>
          <p:cNvPr id="28" name="Table 27"/>
          <p:cNvGraphicFramePr>
            <a:graphicFrameLocks noGrp="1"/>
          </p:cNvGraphicFramePr>
          <p:nvPr>
            <p:extLst/>
          </p:nvPr>
        </p:nvGraphicFramePr>
        <p:xfrm>
          <a:off x="5974088" y="3145966"/>
          <a:ext cx="2362200" cy="609600"/>
        </p:xfrm>
        <a:graphic>
          <a:graphicData uri="http://schemas.openxmlformats.org/drawingml/2006/table">
            <a:tbl>
              <a:tblPr firstRow="1">
                <a:tableStyleId>{5C22544A-7EE6-4342-B048-85BDC9FD1C3A}</a:tableStyleId>
              </a:tblPr>
              <a:tblGrid>
                <a:gridCol w="1181100">
                  <a:extLst>
                    <a:ext uri="{9D8B030D-6E8A-4147-A177-3AD203B41FA5}">
                      <a16:colId xmlns:a16="http://schemas.microsoft.com/office/drawing/2014/main" xmlns="" val="20000"/>
                    </a:ext>
                  </a:extLst>
                </a:gridCol>
                <a:gridCol w="1181100">
                  <a:extLst>
                    <a:ext uri="{9D8B030D-6E8A-4147-A177-3AD203B41FA5}">
                      <a16:colId xmlns:a16="http://schemas.microsoft.com/office/drawing/2014/main" xmlns="" val="20001"/>
                    </a:ext>
                  </a:extLst>
                </a:gridCol>
              </a:tblGrid>
              <a:tr h="273050">
                <a:tc>
                  <a:txBody>
                    <a:bodyPr/>
                    <a:lstStyle/>
                    <a:p>
                      <a:r>
                        <a:rPr lang="en-US" sz="1400" dirty="0"/>
                        <a:t>Key</a:t>
                      </a:r>
                    </a:p>
                  </a:txBody>
                  <a:tcPr>
                    <a:lnL w="12700" cap="flat" cmpd="sng" algn="ctr">
                      <a:solidFill>
                        <a:scrgbClr r="0" g="0" b="0"/>
                      </a:solidFill>
                      <a:prstDash val="solid"/>
                      <a:round/>
                      <a:headEnd type="none" w="med" len="med"/>
                      <a:tailEnd type="none" w="med" len="med"/>
                    </a:lnL>
                    <a:lnT w="12700" cap="flat" cmpd="sng" algn="ctr">
                      <a:solidFill>
                        <a:scrgbClr r="0" g="0" b="0"/>
                      </a:solidFill>
                      <a:prstDash val="solid"/>
                      <a:round/>
                      <a:headEnd type="none" w="med" len="med"/>
                      <a:tailEnd type="none" w="med" len="med"/>
                    </a:lnT>
                  </a:tcPr>
                </a:tc>
                <a:tc>
                  <a:txBody>
                    <a:bodyPr/>
                    <a:lstStyle/>
                    <a:p>
                      <a:r>
                        <a:rPr lang="en-US" sz="1400" dirty="0"/>
                        <a:t>Value</a:t>
                      </a:r>
                    </a:p>
                  </a:txBody>
                  <a:tcPr>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tcPr>
                </a:tc>
                <a:extLst>
                  <a:ext uri="{0D108BD9-81ED-4DB2-BD59-A6C34878D82A}">
                    <a16:rowId xmlns:a16="http://schemas.microsoft.com/office/drawing/2014/main" xmlns="" val="10000"/>
                  </a:ext>
                </a:extLst>
              </a:tr>
              <a:tr h="273050">
                <a:tc>
                  <a:txBody>
                    <a:bodyPr/>
                    <a:lstStyle/>
                    <a:p>
                      <a:r>
                        <a:rPr lang="en-US" sz="1400" dirty="0"/>
                        <a:t>GIS</a:t>
                      </a:r>
                    </a:p>
                  </a:txBody>
                  <a:tcPr>
                    <a:lnL w="12700" cap="flat" cmpd="sng" algn="ctr">
                      <a:solidFill>
                        <a:scrgbClr r="0" g="0" b="0"/>
                      </a:solidFill>
                      <a:prstDash val="solid"/>
                      <a:round/>
                      <a:headEnd type="none" w="med" len="med"/>
                      <a:tailEnd type="none" w="med" len="med"/>
                    </a:lnL>
                    <a:lnB w="12700" cap="flat" cmpd="sng" algn="ctr">
                      <a:solidFill>
                        <a:scrgbClr r="0" g="0" b="0"/>
                      </a:solidFill>
                      <a:prstDash val="solid"/>
                      <a:round/>
                      <a:headEnd type="none" w="med" len="med"/>
                      <a:tailEnd type="none" w="med" len="med"/>
                    </a:lnB>
                  </a:tcPr>
                </a:tc>
                <a:tc>
                  <a:txBody>
                    <a:bodyPr/>
                    <a:lstStyle/>
                    <a:p>
                      <a:r>
                        <a:rPr lang="en-US" sz="1400" dirty="0"/>
                        <a:t>3</a:t>
                      </a:r>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xmlns="" val="10001"/>
                  </a:ext>
                </a:extLst>
              </a:tr>
            </a:tbl>
          </a:graphicData>
        </a:graphic>
      </p:graphicFrame>
      <p:graphicFrame>
        <p:nvGraphicFramePr>
          <p:cNvPr id="29" name="Table 28"/>
          <p:cNvGraphicFramePr>
            <a:graphicFrameLocks noGrp="1"/>
          </p:cNvGraphicFramePr>
          <p:nvPr>
            <p:extLst/>
          </p:nvPr>
        </p:nvGraphicFramePr>
        <p:xfrm>
          <a:off x="5974088" y="4365166"/>
          <a:ext cx="2362200" cy="609600"/>
        </p:xfrm>
        <a:graphic>
          <a:graphicData uri="http://schemas.openxmlformats.org/drawingml/2006/table">
            <a:tbl>
              <a:tblPr firstRow="1">
                <a:tableStyleId>{5C22544A-7EE6-4342-B048-85BDC9FD1C3A}</a:tableStyleId>
              </a:tblPr>
              <a:tblGrid>
                <a:gridCol w="1181100">
                  <a:extLst>
                    <a:ext uri="{9D8B030D-6E8A-4147-A177-3AD203B41FA5}">
                      <a16:colId xmlns:a16="http://schemas.microsoft.com/office/drawing/2014/main" xmlns="" val="20000"/>
                    </a:ext>
                  </a:extLst>
                </a:gridCol>
                <a:gridCol w="1181100">
                  <a:extLst>
                    <a:ext uri="{9D8B030D-6E8A-4147-A177-3AD203B41FA5}">
                      <a16:colId xmlns:a16="http://schemas.microsoft.com/office/drawing/2014/main" xmlns="" val="20001"/>
                    </a:ext>
                  </a:extLst>
                </a:gridCol>
              </a:tblGrid>
              <a:tr h="273050">
                <a:tc>
                  <a:txBody>
                    <a:bodyPr/>
                    <a:lstStyle/>
                    <a:p>
                      <a:r>
                        <a:rPr lang="en-US" sz="1400" dirty="0"/>
                        <a:t>Key</a:t>
                      </a:r>
                    </a:p>
                  </a:txBody>
                  <a:tcPr>
                    <a:lnL w="12700" cap="flat" cmpd="sng" algn="ctr">
                      <a:solidFill>
                        <a:scrgbClr r="0" g="0" b="0"/>
                      </a:solidFill>
                      <a:prstDash val="solid"/>
                      <a:round/>
                      <a:headEnd type="none" w="med" len="med"/>
                      <a:tailEnd type="none" w="med" len="med"/>
                    </a:lnL>
                    <a:lnT w="12700" cap="flat" cmpd="sng" algn="ctr">
                      <a:solidFill>
                        <a:scrgbClr r="0" g="0" b="0"/>
                      </a:solidFill>
                      <a:prstDash val="solid"/>
                      <a:round/>
                      <a:headEnd type="none" w="med" len="med"/>
                      <a:tailEnd type="none" w="med" len="med"/>
                    </a:lnT>
                  </a:tcPr>
                </a:tc>
                <a:tc>
                  <a:txBody>
                    <a:bodyPr/>
                    <a:lstStyle/>
                    <a:p>
                      <a:r>
                        <a:rPr lang="en-US" sz="1400" dirty="0"/>
                        <a:t>Value</a:t>
                      </a:r>
                    </a:p>
                  </a:txBody>
                  <a:tcPr>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tcPr>
                </a:tc>
                <a:extLst>
                  <a:ext uri="{0D108BD9-81ED-4DB2-BD59-A6C34878D82A}">
                    <a16:rowId xmlns:a16="http://schemas.microsoft.com/office/drawing/2014/main" xmlns="" val="10000"/>
                  </a:ext>
                </a:extLst>
              </a:tr>
              <a:tr h="273050">
                <a:tc>
                  <a:txBody>
                    <a:bodyPr/>
                    <a:lstStyle/>
                    <a:p>
                      <a:r>
                        <a:rPr lang="en-US" sz="1400" dirty="0"/>
                        <a:t>Research</a:t>
                      </a:r>
                    </a:p>
                  </a:txBody>
                  <a:tcPr>
                    <a:lnL w="12700" cap="flat" cmpd="sng" algn="ctr">
                      <a:solidFill>
                        <a:scrgbClr r="0" g="0" b="0"/>
                      </a:solidFill>
                      <a:prstDash val="solid"/>
                      <a:round/>
                      <a:headEnd type="none" w="med" len="med"/>
                      <a:tailEnd type="none" w="med" len="med"/>
                    </a:lnL>
                    <a:lnB w="12700" cap="flat" cmpd="sng" algn="ctr">
                      <a:solidFill>
                        <a:scrgbClr r="0" g="0" b="0"/>
                      </a:solidFill>
                      <a:prstDash val="solid"/>
                      <a:round/>
                      <a:headEnd type="none" w="med" len="med"/>
                      <a:tailEnd type="none" w="med" len="med"/>
                    </a:lnB>
                  </a:tcPr>
                </a:tc>
                <a:tc>
                  <a:txBody>
                    <a:bodyPr/>
                    <a:lstStyle/>
                    <a:p>
                      <a:r>
                        <a:rPr lang="en-US" sz="1400" dirty="0"/>
                        <a:t>4</a:t>
                      </a:r>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xmlns="" val="10001"/>
                  </a:ext>
                </a:extLst>
              </a:tr>
            </a:tbl>
          </a:graphicData>
        </a:graphic>
      </p:graphicFrame>
      <p:graphicFrame>
        <p:nvGraphicFramePr>
          <p:cNvPr id="30" name="Table 29"/>
          <p:cNvGraphicFramePr>
            <a:graphicFrameLocks noGrp="1"/>
          </p:cNvGraphicFramePr>
          <p:nvPr>
            <p:extLst/>
          </p:nvPr>
        </p:nvGraphicFramePr>
        <p:xfrm>
          <a:off x="5974088" y="5203366"/>
          <a:ext cx="2362200" cy="609600"/>
        </p:xfrm>
        <a:graphic>
          <a:graphicData uri="http://schemas.openxmlformats.org/drawingml/2006/table">
            <a:tbl>
              <a:tblPr firstRow="1">
                <a:tableStyleId>{5C22544A-7EE6-4342-B048-85BDC9FD1C3A}</a:tableStyleId>
              </a:tblPr>
              <a:tblGrid>
                <a:gridCol w="1181100">
                  <a:extLst>
                    <a:ext uri="{9D8B030D-6E8A-4147-A177-3AD203B41FA5}">
                      <a16:colId xmlns:a16="http://schemas.microsoft.com/office/drawing/2014/main" xmlns="" val="20000"/>
                    </a:ext>
                  </a:extLst>
                </a:gridCol>
                <a:gridCol w="1181100">
                  <a:extLst>
                    <a:ext uri="{9D8B030D-6E8A-4147-A177-3AD203B41FA5}">
                      <a16:colId xmlns:a16="http://schemas.microsoft.com/office/drawing/2014/main" xmlns="" val="20001"/>
                    </a:ext>
                  </a:extLst>
                </a:gridCol>
              </a:tblGrid>
              <a:tr h="273050">
                <a:tc>
                  <a:txBody>
                    <a:bodyPr/>
                    <a:lstStyle/>
                    <a:p>
                      <a:r>
                        <a:rPr lang="en-US" sz="1400" dirty="0"/>
                        <a:t>Key</a:t>
                      </a:r>
                    </a:p>
                  </a:txBody>
                  <a:tcPr>
                    <a:lnL w="12700" cap="flat" cmpd="sng" algn="ctr">
                      <a:solidFill>
                        <a:scrgbClr r="0" g="0" b="0"/>
                      </a:solidFill>
                      <a:prstDash val="solid"/>
                      <a:round/>
                      <a:headEnd type="none" w="med" len="med"/>
                      <a:tailEnd type="none" w="med" len="med"/>
                    </a:lnL>
                    <a:lnT w="12700" cap="flat" cmpd="sng" algn="ctr">
                      <a:solidFill>
                        <a:scrgbClr r="0" g="0" b="0"/>
                      </a:solidFill>
                      <a:prstDash val="solid"/>
                      <a:round/>
                      <a:headEnd type="none" w="med" len="med"/>
                      <a:tailEnd type="none" w="med" len="med"/>
                    </a:lnT>
                  </a:tcPr>
                </a:tc>
                <a:tc>
                  <a:txBody>
                    <a:bodyPr/>
                    <a:lstStyle/>
                    <a:p>
                      <a:r>
                        <a:rPr lang="en-US" sz="1400" dirty="0"/>
                        <a:t>Value</a:t>
                      </a:r>
                    </a:p>
                  </a:txBody>
                  <a:tcPr>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tcPr>
                </a:tc>
                <a:extLst>
                  <a:ext uri="{0D108BD9-81ED-4DB2-BD59-A6C34878D82A}">
                    <a16:rowId xmlns:a16="http://schemas.microsoft.com/office/drawing/2014/main" xmlns="" val="10000"/>
                  </a:ext>
                </a:extLst>
              </a:tr>
              <a:tr h="273050">
                <a:tc>
                  <a:txBody>
                    <a:bodyPr/>
                    <a:lstStyle/>
                    <a:p>
                      <a:r>
                        <a:rPr lang="en-US" sz="1400" dirty="0"/>
                        <a:t>Student</a:t>
                      </a:r>
                    </a:p>
                  </a:txBody>
                  <a:tcPr>
                    <a:lnL w="12700" cap="flat" cmpd="sng" algn="ctr">
                      <a:solidFill>
                        <a:scrgbClr r="0" g="0" b="0"/>
                      </a:solidFill>
                      <a:prstDash val="solid"/>
                      <a:round/>
                      <a:headEnd type="none" w="med" len="med"/>
                      <a:tailEnd type="none" w="med" len="med"/>
                    </a:lnL>
                    <a:lnB w="12700" cap="flat" cmpd="sng" algn="ctr">
                      <a:solidFill>
                        <a:scrgbClr r="0" g="0" b="0"/>
                      </a:solidFill>
                      <a:prstDash val="solid"/>
                      <a:round/>
                      <a:headEnd type="none" w="med" len="med"/>
                      <a:tailEnd type="none" w="med" len="med"/>
                    </a:lnB>
                  </a:tcPr>
                </a:tc>
                <a:tc>
                  <a:txBody>
                    <a:bodyPr/>
                    <a:lstStyle/>
                    <a:p>
                      <a:r>
                        <a:rPr lang="en-US" sz="1400" dirty="0"/>
                        <a:t>2</a:t>
                      </a:r>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xmlns="" val="10001"/>
                  </a:ext>
                </a:extLst>
              </a:tr>
            </a:tbl>
          </a:graphicData>
        </a:graphic>
      </p:graphicFrame>
      <p:graphicFrame>
        <p:nvGraphicFramePr>
          <p:cNvPr id="31" name="Table 30"/>
          <p:cNvGraphicFramePr>
            <a:graphicFrameLocks noGrp="1"/>
          </p:cNvGraphicFramePr>
          <p:nvPr>
            <p:extLst/>
          </p:nvPr>
        </p:nvGraphicFramePr>
        <p:xfrm>
          <a:off x="5974088" y="5889166"/>
          <a:ext cx="2362200" cy="609600"/>
        </p:xfrm>
        <a:graphic>
          <a:graphicData uri="http://schemas.openxmlformats.org/drawingml/2006/table">
            <a:tbl>
              <a:tblPr firstRow="1">
                <a:tableStyleId>{5C22544A-7EE6-4342-B048-85BDC9FD1C3A}</a:tableStyleId>
              </a:tblPr>
              <a:tblGrid>
                <a:gridCol w="1181100">
                  <a:extLst>
                    <a:ext uri="{9D8B030D-6E8A-4147-A177-3AD203B41FA5}">
                      <a16:colId xmlns:a16="http://schemas.microsoft.com/office/drawing/2014/main" xmlns="" val="20000"/>
                    </a:ext>
                  </a:extLst>
                </a:gridCol>
                <a:gridCol w="1181100">
                  <a:extLst>
                    <a:ext uri="{9D8B030D-6E8A-4147-A177-3AD203B41FA5}">
                      <a16:colId xmlns:a16="http://schemas.microsoft.com/office/drawing/2014/main" xmlns="" val="20001"/>
                    </a:ext>
                  </a:extLst>
                </a:gridCol>
              </a:tblGrid>
              <a:tr h="273050">
                <a:tc>
                  <a:txBody>
                    <a:bodyPr/>
                    <a:lstStyle/>
                    <a:p>
                      <a:r>
                        <a:rPr lang="en-US" sz="1400" dirty="0"/>
                        <a:t>Key</a:t>
                      </a:r>
                    </a:p>
                  </a:txBody>
                  <a:tcPr>
                    <a:lnL w="12700" cap="flat" cmpd="sng" algn="ctr">
                      <a:solidFill>
                        <a:scrgbClr r="0" g="0" b="0"/>
                      </a:solidFill>
                      <a:prstDash val="solid"/>
                      <a:round/>
                      <a:headEnd type="none" w="med" len="med"/>
                      <a:tailEnd type="none" w="med" len="med"/>
                    </a:lnL>
                    <a:lnT w="12700" cap="flat" cmpd="sng" algn="ctr">
                      <a:solidFill>
                        <a:scrgbClr r="0" g="0" b="0"/>
                      </a:solidFill>
                      <a:prstDash val="solid"/>
                      <a:round/>
                      <a:headEnd type="none" w="med" len="med"/>
                      <a:tailEnd type="none" w="med" len="med"/>
                    </a:lnT>
                  </a:tcPr>
                </a:tc>
                <a:tc>
                  <a:txBody>
                    <a:bodyPr/>
                    <a:lstStyle/>
                    <a:p>
                      <a:r>
                        <a:rPr lang="en-US" sz="1400" dirty="0"/>
                        <a:t>Value</a:t>
                      </a:r>
                    </a:p>
                  </a:txBody>
                  <a:tcPr>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tcPr>
                </a:tc>
                <a:extLst>
                  <a:ext uri="{0D108BD9-81ED-4DB2-BD59-A6C34878D82A}">
                    <a16:rowId xmlns:a16="http://schemas.microsoft.com/office/drawing/2014/main" xmlns="" val="10000"/>
                  </a:ext>
                </a:extLst>
              </a:tr>
              <a:tr h="273050">
                <a:tc>
                  <a:txBody>
                    <a:bodyPr/>
                    <a:lstStyle/>
                    <a:p>
                      <a:r>
                        <a:rPr lang="en-US" sz="1400" dirty="0"/>
                        <a:t>Center</a:t>
                      </a:r>
                    </a:p>
                  </a:txBody>
                  <a:tcPr>
                    <a:lnL w="12700" cap="flat" cmpd="sng" algn="ctr">
                      <a:solidFill>
                        <a:scrgbClr r="0" g="0" b="0"/>
                      </a:solidFill>
                      <a:prstDash val="solid"/>
                      <a:round/>
                      <a:headEnd type="none" w="med" len="med"/>
                      <a:tailEnd type="none" w="med" len="med"/>
                    </a:lnL>
                    <a:lnB w="12700" cap="flat" cmpd="sng" algn="ctr">
                      <a:solidFill>
                        <a:scrgbClr r="0" g="0" b="0"/>
                      </a:solidFill>
                      <a:prstDash val="solid"/>
                      <a:round/>
                      <a:headEnd type="none" w="med" len="med"/>
                      <a:tailEnd type="none" w="med" len="med"/>
                    </a:lnB>
                  </a:tcPr>
                </a:tc>
                <a:tc>
                  <a:txBody>
                    <a:bodyPr/>
                    <a:lstStyle/>
                    <a:p>
                      <a:r>
                        <a:rPr lang="en-US" sz="1400" dirty="0"/>
                        <a:t>1</a:t>
                      </a:r>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xmlns="" val="10001"/>
                  </a:ext>
                </a:extLst>
              </a:tr>
            </a:tbl>
          </a:graphicData>
        </a:graphic>
      </p:graphicFrame>
    </p:spTree>
    <p:extLst>
      <p:ext uri="{BB962C8B-B14F-4D97-AF65-F5344CB8AC3E}">
        <p14:creationId xmlns:p14="http://schemas.microsoft.com/office/powerpoint/2010/main" val="680878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0"/>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3" grpId="0" animBg="1"/>
      <p:bldP spid="14" grpId="0" animBg="1"/>
      <p:bldP spid="15" grpId="0" animBg="1"/>
      <p:bldP spid="16" grpId="0" animBg="1"/>
      <p:bldP spid="17"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381000" y="762000"/>
            <a:ext cx="8382000" cy="677108"/>
          </a:xfrm>
        </p:spPr>
        <p:txBody>
          <a:bodyPr wrap="square" numCol="1" anchorCtr="0" compatLnSpc="1">
            <a:prstTxWarp prst="textNoShape">
              <a:avLst/>
            </a:prstTxWarp>
            <a:normAutofit fontScale="90000"/>
          </a:bodyPr>
          <a:lstStyle/>
          <a:p>
            <a:r>
              <a:rPr lang="en-US" b="1" dirty="0">
                <a:effectLst>
                  <a:outerShdw blurRad="38100" dist="38100" dir="2700000" algn="tl">
                    <a:srgbClr val="DDDDDD"/>
                  </a:outerShdw>
                </a:effectLst>
                <a:latin typeface="Arial" charset="0"/>
                <a:ea typeface="ＭＳ Ｐゴシック" charset="0"/>
              </a:rPr>
              <a:t>Combiner</a:t>
            </a:r>
          </a:p>
        </p:txBody>
      </p:sp>
      <p:sp>
        <p:nvSpPr>
          <p:cNvPr id="14339" name="Slide Number Placeholder 3"/>
          <p:cNvSpPr>
            <a:spLocks noGrp="1"/>
          </p:cNvSpPr>
          <p:nvPr>
            <p:ph type="sldNum" sz="quarter" idx="12"/>
          </p:nvPr>
        </p:nvSpPr>
        <p:spPr bwMode="auto">
          <a:xfrm>
            <a:off x="8764588" y="6297613"/>
            <a:ext cx="303212" cy="401637"/>
          </a:xfrm>
          <a:prstGeom prst="rect">
            <a:avLst/>
          </a:prstGeo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fld id="{2F81D0A5-5636-074A-AE58-C1FD9013E26E}" type="slidenum">
              <a:rPr lang="en-US">
                <a:latin typeface="Century Gothic" charset="0"/>
              </a:rPr>
              <a:pPr/>
              <a:t>18</a:t>
            </a:fld>
            <a:endParaRPr lang="en-US" dirty="0">
              <a:latin typeface="Century Gothic" charset="0"/>
            </a:endParaRPr>
          </a:p>
        </p:txBody>
      </p:sp>
      <p:sp>
        <p:nvSpPr>
          <p:cNvPr id="10" name="Right Arrow 9"/>
          <p:cNvSpPr/>
          <p:nvPr/>
        </p:nvSpPr>
        <p:spPr>
          <a:xfrm>
            <a:off x="5079273" y="2344783"/>
            <a:ext cx="1214437" cy="51911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dirty="0">
              <a:solidFill>
                <a:srgbClr val="FFFFFF"/>
              </a:solidFill>
              <a:latin typeface="Arial" charset="0"/>
              <a:ea typeface="ＭＳ Ｐゴシック" charset="0"/>
              <a:cs typeface="ＭＳ Ｐゴシック" charset="0"/>
            </a:endParaRPr>
          </a:p>
        </p:txBody>
      </p:sp>
      <p:sp>
        <p:nvSpPr>
          <p:cNvPr id="11" name="Right Arrow 10"/>
          <p:cNvSpPr/>
          <p:nvPr/>
        </p:nvSpPr>
        <p:spPr>
          <a:xfrm>
            <a:off x="5079273" y="5164183"/>
            <a:ext cx="1214437" cy="5175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dirty="0">
              <a:solidFill>
                <a:srgbClr val="FFFFFF"/>
              </a:solidFill>
              <a:latin typeface="Arial" charset="0"/>
              <a:ea typeface="ＭＳ Ｐゴシック" charset="0"/>
              <a:cs typeface="ＭＳ Ｐゴシック" charset="0"/>
            </a:endParaRPr>
          </a:p>
        </p:txBody>
      </p:sp>
      <p:sp>
        <p:nvSpPr>
          <p:cNvPr id="3" name="Rounded Rectangle 2"/>
          <p:cNvSpPr/>
          <p:nvPr/>
        </p:nvSpPr>
        <p:spPr bwMode="auto">
          <a:xfrm>
            <a:off x="126273" y="3182983"/>
            <a:ext cx="1676400" cy="990600"/>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solidFill>
                  <a:schemeClr val="tx1"/>
                </a:solidFill>
                <a:latin typeface="Segoe" pitchFamily="34" charset="0"/>
              </a:rPr>
              <a:t>Mapper </a:t>
            </a:r>
          </a:p>
          <a:p>
            <a:pPr algn="ctr" defTabSz="914099" fontAlgn="base">
              <a:spcBef>
                <a:spcPct val="0"/>
              </a:spcBef>
              <a:spcAft>
                <a:spcPct val="0"/>
              </a:spcAft>
            </a:pPr>
            <a:r>
              <a:rPr lang="en-US" sz="2000" dirty="0">
                <a:solidFill>
                  <a:schemeClr val="tx1"/>
                </a:solidFill>
                <a:latin typeface="Segoe" pitchFamily="34" charset="0"/>
              </a:rPr>
              <a:t>Output</a:t>
            </a:r>
          </a:p>
        </p:txBody>
      </p:sp>
      <p:graphicFrame>
        <p:nvGraphicFramePr>
          <p:cNvPr id="19" name="Table 18"/>
          <p:cNvGraphicFramePr>
            <a:graphicFrameLocks noGrp="1"/>
          </p:cNvGraphicFramePr>
          <p:nvPr>
            <p:extLst/>
          </p:nvPr>
        </p:nvGraphicFramePr>
        <p:xfrm>
          <a:off x="2259873" y="1430383"/>
          <a:ext cx="2362200" cy="2438400"/>
        </p:xfrm>
        <a:graphic>
          <a:graphicData uri="http://schemas.openxmlformats.org/drawingml/2006/table">
            <a:tbl>
              <a:tblPr firstRow="1">
                <a:tableStyleId>{5C22544A-7EE6-4342-B048-85BDC9FD1C3A}</a:tableStyleId>
              </a:tblPr>
              <a:tblGrid>
                <a:gridCol w="1181100">
                  <a:extLst>
                    <a:ext uri="{9D8B030D-6E8A-4147-A177-3AD203B41FA5}">
                      <a16:colId xmlns:a16="http://schemas.microsoft.com/office/drawing/2014/main" xmlns="" val="20000"/>
                    </a:ext>
                  </a:extLst>
                </a:gridCol>
                <a:gridCol w="1181100">
                  <a:extLst>
                    <a:ext uri="{9D8B030D-6E8A-4147-A177-3AD203B41FA5}">
                      <a16:colId xmlns:a16="http://schemas.microsoft.com/office/drawing/2014/main" xmlns="" val="20001"/>
                    </a:ext>
                  </a:extLst>
                </a:gridCol>
              </a:tblGrid>
              <a:tr h="273050">
                <a:tc>
                  <a:txBody>
                    <a:bodyPr/>
                    <a:lstStyle/>
                    <a:p>
                      <a:r>
                        <a:rPr lang="en-US" sz="1400" dirty="0">
                          <a:solidFill>
                            <a:schemeClr val="tx1"/>
                          </a:solidFill>
                        </a:rPr>
                        <a:t>Key</a:t>
                      </a:r>
                    </a:p>
                  </a:txBody>
                  <a:tcPr/>
                </a:tc>
                <a:tc>
                  <a:txBody>
                    <a:bodyPr/>
                    <a:lstStyle/>
                    <a:p>
                      <a:r>
                        <a:rPr lang="en-US" sz="1400" dirty="0">
                          <a:solidFill>
                            <a:schemeClr val="tx1"/>
                          </a:solidFill>
                        </a:rPr>
                        <a:t>Value</a:t>
                      </a:r>
                    </a:p>
                  </a:txBody>
                  <a:tcPr/>
                </a:tc>
                <a:extLst>
                  <a:ext uri="{0D108BD9-81ED-4DB2-BD59-A6C34878D82A}">
                    <a16:rowId xmlns:a16="http://schemas.microsoft.com/office/drawing/2014/main" xmlns="" val="10000"/>
                  </a:ext>
                </a:extLst>
              </a:tr>
              <a:tr h="273050">
                <a:tc>
                  <a:txBody>
                    <a:bodyPr/>
                    <a:lstStyle/>
                    <a:p>
                      <a:r>
                        <a:rPr lang="en-US" sz="1400" dirty="0"/>
                        <a:t>Research</a:t>
                      </a:r>
                    </a:p>
                  </a:txBody>
                  <a:tcPr/>
                </a:tc>
                <a:tc>
                  <a:txBody>
                    <a:bodyPr/>
                    <a:lstStyle/>
                    <a:p>
                      <a:r>
                        <a:rPr lang="en-US" sz="1400" dirty="0"/>
                        <a:t>1</a:t>
                      </a:r>
                    </a:p>
                  </a:txBody>
                  <a:tcPr/>
                </a:tc>
                <a:extLst>
                  <a:ext uri="{0D108BD9-81ED-4DB2-BD59-A6C34878D82A}">
                    <a16:rowId xmlns:a16="http://schemas.microsoft.com/office/drawing/2014/main" xmlns="" val="10001"/>
                  </a:ext>
                </a:extLst>
              </a:tr>
              <a:tr h="273050">
                <a:tc>
                  <a:txBody>
                    <a:bodyPr/>
                    <a:lstStyle/>
                    <a:p>
                      <a:r>
                        <a:rPr lang="en-US" sz="1400" dirty="0"/>
                        <a:t>Student</a:t>
                      </a:r>
                    </a:p>
                  </a:txBody>
                  <a:tcPr/>
                </a:tc>
                <a:tc>
                  <a:txBody>
                    <a:bodyPr/>
                    <a:lstStyle/>
                    <a:p>
                      <a:r>
                        <a:rPr lang="en-US" sz="1400" dirty="0"/>
                        <a:t>1</a:t>
                      </a:r>
                    </a:p>
                  </a:txBody>
                  <a:tcPr/>
                </a:tc>
                <a:extLst>
                  <a:ext uri="{0D108BD9-81ED-4DB2-BD59-A6C34878D82A}">
                    <a16:rowId xmlns:a16="http://schemas.microsoft.com/office/drawing/2014/main" xmlns="" val="10002"/>
                  </a:ext>
                </a:extLst>
              </a:tr>
              <a:tr h="273050">
                <a:tc>
                  <a:txBody>
                    <a:bodyPr/>
                    <a:lstStyle/>
                    <a:p>
                      <a:r>
                        <a:rPr lang="en-US" sz="1400" dirty="0"/>
                        <a:t>GIS</a:t>
                      </a:r>
                    </a:p>
                  </a:txBody>
                  <a:tcPr/>
                </a:tc>
                <a:tc>
                  <a:txBody>
                    <a:bodyPr/>
                    <a:lstStyle/>
                    <a:p>
                      <a:r>
                        <a:rPr lang="en-US" sz="1400" dirty="0"/>
                        <a:t>1</a:t>
                      </a:r>
                    </a:p>
                  </a:txBody>
                  <a:tcPr/>
                </a:tc>
                <a:extLst>
                  <a:ext uri="{0D108BD9-81ED-4DB2-BD59-A6C34878D82A}">
                    <a16:rowId xmlns:a16="http://schemas.microsoft.com/office/drawing/2014/main" xmlns="" val="10003"/>
                  </a:ext>
                </a:extLst>
              </a:tr>
              <a:tr h="273050">
                <a:tc>
                  <a:txBody>
                    <a:bodyPr/>
                    <a:lstStyle/>
                    <a:p>
                      <a:r>
                        <a:rPr lang="en-US" sz="1400" dirty="0"/>
                        <a:t>CIGI</a:t>
                      </a:r>
                    </a:p>
                  </a:txBody>
                  <a:tcPr/>
                </a:tc>
                <a:tc>
                  <a:txBody>
                    <a:bodyPr/>
                    <a:lstStyle/>
                    <a:p>
                      <a:r>
                        <a:rPr lang="en-US" sz="1400" dirty="0"/>
                        <a:t>1</a:t>
                      </a:r>
                    </a:p>
                  </a:txBody>
                  <a:tcPr/>
                </a:tc>
                <a:extLst>
                  <a:ext uri="{0D108BD9-81ED-4DB2-BD59-A6C34878D82A}">
                    <a16:rowId xmlns:a16="http://schemas.microsoft.com/office/drawing/2014/main" xmlns="" val="10004"/>
                  </a:ext>
                </a:extLst>
              </a:tr>
              <a:tr h="273050">
                <a:tc>
                  <a:txBody>
                    <a:bodyPr/>
                    <a:lstStyle/>
                    <a:p>
                      <a:r>
                        <a:rPr lang="en-US" sz="1400" dirty="0"/>
                        <a:t>Student</a:t>
                      </a:r>
                    </a:p>
                  </a:txBody>
                  <a:tcPr/>
                </a:tc>
                <a:tc>
                  <a:txBody>
                    <a:bodyPr/>
                    <a:lstStyle/>
                    <a:p>
                      <a:r>
                        <a:rPr lang="en-US" sz="1400" dirty="0"/>
                        <a:t>1</a:t>
                      </a:r>
                    </a:p>
                  </a:txBody>
                  <a:tcPr/>
                </a:tc>
                <a:extLst>
                  <a:ext uri="{0D108BD9-81ED-4DB2-BD59-A6C34878D82A}">
                    <a16:rowId xmlns:a16="http://schemas.microsoft.com/office/drawing/2014/main" xmlns="" val="10005"/>
                  </a:ext>
                </a:extLst>
              </a:tr>
              <a:tr h="273050">
                <a:tc>
                  <a:txBody>
                    <a:bodyPr/>
                    <a:lstStyle/>
                    <a:p>
                      <a:r>
                        <a:rPr lang="en-US" sz="1400" dirty="0"/>
                        <a:t>Geospatial</a:t>
                      </a:r>
                    </a:p>
                  </a:txBody>
                  <a:tcPr/>
                </a:tc>
                <a:tc>
                  <a:txBody>
                    <a:bodyPr/>
                    <a:lstStyle/>
                    <a:p>
                      <a:r>
                        <a:rPr lang="en-US" sz="1400" dirty="0"/>
                        <a:t>1</a:t>
                      </a:r>
                    </a:p>
                  </a:txBody>
                  <a:tcPr/>
                </a:tc>
                <a:extLst>
                  <a:ext uri="{0D108BD9-81ED-4DB2-BD59-A6C34878D82A}">
                    <a16:rowId xmlns:a16="http://schemas.microsoft.com/office/drawing/2014/main" xmlns="" val="10006"/>
                  </a:ext>
                </a:extLst>
              </a:tr>
              <a:tr h="273050">
                <a:tc>
                  <a:txBody>
                    <a:bodyPr/>
                    <a:lstStyle/>
                    <a:p>
                      <a:r>
                        <a:rPr lang="en-US" sz="1400" dirty="0"/>
                        <a:t>Research</a:t>
                      </a:r>
                    </a:p>
                  </a:txBody>
                  <a:tcPr/>
                </a:tc>
                <a:tc>
                  <a:txBody>
                    <a:bodyPr/>
                    <a:lstStyle/>
                    <a:p>
                      <a:r>
                        <a:rPr lang="en-US" sz="1400" dirty="0"/>
                        <a:t>1</a:t>
                      </a:r>
                    </a:p>
                  </a:txBody>
                  <a:tcPr/>
                </a:tc>
                <a:extLst>
                  <a:ext uri="{0D108BD9-81ED-4DB2-BD59-A6C34878D82A}">
                    <a16:rowId xmlns:a16="http://schemas.microsoft.com/office/drawing/2014/main" xmlns="" val="10007"/>
                  </a:ext>
                </a:extLst>
              </a:tr>
            </a:tbl>
          </a:graphicData>
        </a:graphic>
      </p:graphicFrame>
      <p:graphicFrame>
        <p:nvGraphicFramePr>
          <p:cNvPr id="20" name="Table 19"/>
          <p:cNvGraphicFramePr>
            <a:graphicFrameLocks noGrp="1"/>
          </p:cNvGraphicFramePr>
          <p:nvPr>
            <p:extLst/>
          </p:nvPr>
        </p:nvGraphicFramePr>
        <p:xfrm>
          <a:off x="2259873" y="4097383"/>
          <a:ext cx="2362200" cy="2438400"/>
        </p:xfrm>
        <a:graphic>
          <a:graphicData uri="http://schemas.openxmlformats.org/drawingml/2006/table">
            <a:tbl>
              <a:tblPr firstRow="1">
                <a:tableStyleId>{5C22544A-7EE6-4342-B048-85BDC9FD1C3A}</a:tableStyleId>
              </a:tblPr>
              <a:tblGrid>
                <a:gridCol w="1181100">
                  <a:extLst>
                    <a:ext uri="{9D8B030D-6E8A-4147-A177-3AD203B41FA5}">
                      <a16:colId xmlns:a16="http://schemas.microsoft.com/office/drawing/2014/main" xmlns="" val="20000"/>
                    </a:ext>
                  </a:extLst>
                </a:gridCol>
                <a:gridCol w="1181100">
                  <a:extLst>
                    <a:ext uri="{9D8B030D-6E8A-4147-A177-3AD203B41FA5}">
                      <a16:colId xmlns:a16="http://schemas.microsoft.com/office/drawing/2014/main" xmlns="" val="20001"/>
                    </a:ext>
                  </a:extLst>
                </a:gridCol>
              </a:tblGrid>
              <a:tr h="273050">
                <a:tc>
                  <a:txBody>
                    <a:bodyPr/>
                    <a:lstStyle/>
                    <a:p>
                      <a:r>
                        <a:rPr lang="en-US" sz="1400" dirty="0">
                          <a:solidFill>
                            <a:schemeClr val="tx1"/>
                          </a:solidFill>
                        </a:rPr>
                        <a:t>Key</a:t>
                      </a:r>
                    </a:p>
                  </a:txBody>
                  <a:tcPr/>
                </a:tc>
                <a:tc>
                  <a:txBody>
                    <a:bodyPr/>
                    <a:lstStyle/>
                    <a:p>
                      <a:r>
                        <a:rPr lang="en-US" sz="1400" dirty="0">
                          <a:solidFill>
                            <a:schemeClr val="tx1"/>
                          </a:solidFill>
                        </a:rPr>
                        <a:t>Value</a:t>
                      </a:r>
                    </a:p>
                  </a:txBody>
                  <a:tcPr/>
                </a:tc>
                <a:extLst>
                  <a:ext uri="{0D108BD9-81ED-4DB2-BD59-A6C34878D82A}">
                    <a16:rowId xmlns:a16="http://schemas.microsoft.com/office/drawing/2014/main" xmlns="" val="10000"/>
                  </a:ext>
                </a:extLst>
              </a:tr>
              <a:tr h="273050">
                <a:tc>
                  <a:txBody>
                    <a:bodyPr/>
                    <a:lstStyle/>
                    <a:p>
                      <a:r>
                        <a:rPr lang="en-US" sz="1400" dirty="0"/>
                        <a:t>Center</a:t>
                      </a:r>
                    </a:p>
                  </a:txBody>
                  <a:tcPr/>
                </a:tc>
                <a:tc>
                  <a:txBody>
                    <a:bodyPr/>
                    <a:lstStyle/>
                    <a:p>
                      <a:r>
                        <a:rPr lang="en-US" sz="1400" dirty="0"/>
                        <a:t>1</a:t>
                      </a:r>
                    </a:p>
                  </a:txBody>
                  <a:tcPr/>
                </a:tc>
                <a:extLst>
                  <a:ext uri="{0D108BD9-81ED-4DB2-BD59-A6C34878D82A}">
                    <a16:rowId xmlns:a16="http://schemas.microsoft.com/office/drawing/2014/main" xmlns="" val="10001"/>
                  </a:ext>
                </a:extLst>
              </a:tr>
              <a:tr h="273050">
                <a:tc>
                  <a:txBody>
                    <a:bodyPr/>
                    <a:lstStyle/>
                    <a:p>
                      <a:r>
                        <a:rPr lang="en-US" sz="1400" dirty="0"/>
                        <a:t>GIS</a:t>
                      </a:r>
                    </a:p>
                  </a:txBody>
                  <a:tcPr/>
                </a:tc>
                <a:tc>
                  <a:txBody>
                    <a:bodyPr/>
                    <a:lstStyle/>
                    <a:p>
                      <a:r>
                        <a:rPr lang="en-US" sz="1400" dirty="0"/>
                        <a:t>1</a:t>
                      </a:r>
                    </a:p>
                  </a:txBody>
                  <a:tcPr/>
                </a:tc>
                <a:extLst>
                  <a:ext uri="{0D108BD9-81ED-4DB2-BD59-A6C34878D82A}">
                    <a16:rowId xmlns:a16="http://schemas.microsoft.com/office/drawing/2014/main" xmlns="" val="10002"/>
                  </a:ext>
                </a:extLst>
              </a:tr>
              <a:tr h="273050">
                <a:tc>
                  <a:txBody>
                    <a:bodyPr/>
                    <a:lstStyle/>
                    <a:p>
                      <a:r>
                        <a:rPr lang="en-US" sz="1400" dirty="0"/>
                        <a:t>Research</a:t>
                      </a:r>
                    </a:p>
                  </a:txBody>
                  <a:tcPr/>
                </a:tc>
                <a:tc>
                  <a:txBody>
                    <a:bodyPr/>
                    <a:lstStyle/>
                    <a:p>
                      <a:r>
                        <a:rPr lang="en-US" sz="1400" dirty="0"/>
                        <a:t>1</a:t>
                      </a:r>
                    </a:p>
                  </a:txBody>
                  <a:tcPr/>
                </a:tc>
                <a:extLst>
                  <a:ext uri="{0D108BD9-81ED-4DB2-BD59-A6C34878D82A}">
                    <a16:rowId xmlns:a16="http://schemas.microsoft.com/office/drawing/2014/main" xmlns="" val="10003"/>
                  </a:ext>
                </a:extLst>
              </a:tr>
              <a:tr h="273050">
                <a:tc>
                  <a:txBody>
                    <a:bodyPr/>
                    <a:lstStyle/>
                    <a:p>
                      <a:r>
                        <a:rPr lang="en-US" sz="1400" dirty="0"/>
                        <a:t>CIGI</a:t>
                      </a:r>
                    </a:p>
                  </a:txBody>
                  <a:tcPr/>
                </a:tc>
                <a:tc>
                  <a:txBody>
                    <a:bodyPr/>
                    <a:lstStyle/>
                    <a:p>
                      <a:r>
                        <a:rPr lang="en-US" sz="1400" dirty="0"/>
                        <a:t>1</a:t>
                      </a:r>
                    </a:p>
                  </a:txBody>
                  <a:tcPr/>
                </a:tc>
                <a:extLst>
                  <a:ext uri="{0D108BD9-81ED-4DB2-BD59-A6C34878D82A}">
                    <a16:rowId xmlns:a16="http://schemas.microsoft.com/office/drawing/2014/main" xmlns="" val="10004"/>
                  </a:ext>
                </a:extLst>
              </a:tr>
              <a:tr h="273050">
                <a:tc>
                  <a:txBody>
                    <a:bodyPr/>
                    <a:lstStyle/>
                    <a:p>
                      <a:r>
                        <a:rPr lang="en-US" sz="1400" dirty="0"/>
                        <a:t>Research</a:t>
                      </a:r>
                    </a:p>
                  </a:txBody>
                  <a:tcPr/>
                </a:tc>
                <a:tc>
                  <a:txBody>
                    <a:bodyPr/>
                    <a:lstStyle/>
                    <a:p>
                      <a:r>
                        <a:rPr lang="en-US" sz="1400" dirty="0"/>
                        <a:t>1</a:t>
                      </a:r>
                    </a:p>
                  </a:txBody>
                  <a:tcPr/>
                </a:tc>
                <a:extLst>
                  <a:ext uri="{0D108BD9-81ED-4DB2-BD59-A6C34878D82A}">
                    <a16:rowId xmlns:a16="http://schemas.microsoft.com/office/drawing/2014/main" xmlns="" val="10005"/>
                  </a:ext>
                </a:extLst>
              </a:tr>
              <a:tr h="273050">
                <a:tc>
                  <a:txBody>
                    <a:bodyPr/>
                    <a:lstStyle/>
                    <a:p>
                      <a:r>
                        <a:rPr lang="en-US" sz="1400" dirty="0"/>
                        <a:t>Geospatial</a:t>
                      </a:r>
                    </a:p>
                  </a:txBody>
                  <a:tcPr/>
                </a:tc>
                <a:tc>
                  <a:txBody>
                    <a:bodyPr/>
                    <a:lstStyle/>
                    <a:p>
                      <a:r>
                        <a:rPr lang="en-US" sz="1400" dirty="0"/>
                        <a:t>1</a:t>
                      </a:r>
                    </a:p>
                  </a:txBody>
                  <a:tcPr/>
                </a:tc>
                <a:extLst>
                  <a:ext uri="{0D108BD9-81ED-4DB2-BD59-A6C34878D82A}">
                    <a16:rowId xmlns:a16="http://schemas.microsoft.com/office/drawing/2014/main" xmlns="" val="10006"/>
                  </a:ext>
                </a:extLst>
              </a:tr>
              <a:tr h="273050">
                <a:tc>
                  <a:txBody>
                    <a:bodyPr/>
                    <a:lstStyle/>
                    <a:p>
                      <a:r>
                        <a:rPr lang="en-US" sz="1400" dirty="0"/>
                        <a:t>GIS</a:t>
                      </a:r>
                    </a:p>
                  </a:txBody>
                  <a:tcPr/>
                </a:tc>
                <a:tc>
                  <a:txBody>
                    <a:bodyPr/>
                    <a:lstStyle/>
                    <a:p>
                      <a:r>
                        <a:rPr lang="en-US" sz="1400" dirty="0"/>
                        <a:t>1</a:t>
                      </a:r>
                    </a:p>
                  </a:txBody>
                  <a:tcPr/>
                </a:tc>
                <a:extLst>
                  <a:ext uri="{0D108BD9-81ED-4DB2-BD59-A6C34878D82A}">
                    <a16:rowId xmlns:a16="http://schemas.microsoft.com/office/drawing/2014/main" xmlns="" val="10007"/>
                  </a:ext>
                </a:extLst>
              </a:tr>
            </a:tbl>
          </a:graphicData>
        </a:graphic>
      </p:graphicFrame>
      <p:graphicFrame>
        <p:nvGraphicFramePr>
          <p:cNvPr id="12" name="Table 11"/>
          <p:cNvGraphicFramePr>
            <a:graphicFrameLocks noGrp="1"/>
          </p:cNvGraphicFramePr>
          <p:nvPr>
            <p:extLst/>
          </p:nvPr>
        </p:nvGraphicFramePr>
        <p:xfrm>
          <a:off x="6527073" y="1421674"/>
          <a:ext cx="2362200" cy="1828800"/>
        </p:xfrm>
        <a:graphic>
          <a:graphicData uri="http://schemas.openxmlformats.org/drawingml/2006/table">
            <a:tbl>
              <a:tblPr firstRow="1">
                <a:tableStyleId>{5C22544A-7EE6-4342-B048-85BDC9FD1C3A}</a:tableStyleId>
              </a:tblPr>
              <a:tblGrid>
                <a:gridCol w="1181100">
                  <a:extLst>
                    <a:ext uri="{9D8B030D-6E8A-4147-A177-3AD203B41FA5}">
                      <a16:colId xmlns:a16="http://schemas.microsoft.com/office/drawing/2014/main" xmlns="" val="20000"/>
                    </a:ext>
                  </a:extLst>
                </a:gridCol>
                <a:gridCol w="1181100">
                  <a:extLst>
                    <a:ext uri="{9D8B030D-6E8A-4147-A177-3AD203B41FA5}">
                      <a16:colId xmlns:a16="http://schemas.microsoft.com/office/drawing/2014/main" xmlns="" val="20001"/>
                    </a:ext>
                  </a:extLst>
                </a:gridCol>
              </a:tblGrid>
              <a:tr h="273050">
                <a:tc>
                  <a:txBody>
                    <a:bodyPr/>
                    <a:lstStyle/>
                    <a:p>
                      <a:r>
                        <a:rPr lang="en-US" sz="1400" dirty="0">
                          <a:solidFill>
                            <a:schemeClr val="tx1"/>
                          </a:solidFill>
                        </a:rPr>
                        <a:t>Key</a:t>
                      </a:r>
                    </a:p>
                  </a:txBody>
                  <a:tcPr/>
                </a:tc>
                <a:tc>
                  <a:txBody>
                    <a:bodyPr/>
                    <a:lstStyle/>
                    <a:p>
                      <a:r>
                        <a:rPr lang="en-US" sz="1400" dirty="0">
                          <a:solidFill>
                            <a:schemeClr val="tx1"/>
                          </a:solidFill>
                        </a:rPr>
                        <a:t>Value</a:t>
                      </a:r>
                    </a:p>
                  </a:txBody>
                  <a:tcPr/>
                </a:tc>
                <a:extLst>
                  <a:ext uri="{0D108BD9-81ED-4DB2-BD59-A6C34878D82A}">
                    <a16:rowId xmlns:a16="http://schemas.microsoft.com/office/drawing/2014/main" xmlns="" val="10000"/>
                  </a:ext>
                </a:extLst>
              </a:tr>
              <a:tr h="273050">
                <a:tc>
                  <a:txBody>
                    <a:bodyPr/>
                    <a:lstStyle/>
                    <a:p>
                      <a:r>
                        <a:rPr lang="en-US" sz="1400" dirty="0"/>
                        <a:t>Research</a:t>
                      </a:r>
                    </a:p>
                  </a:txBody>
                  <a:tcPr/>
                </a:tc>
                <a:tc>
                  <a:txBody>
                    <a:bodyPr/>
                    <a:lstStyle/>
                    <a:p>
                      <a:r>
                        <a:rPr lang="en-US" sz="1400" dirty="0"/>
                        <a:t>2</a:t>
                      </a:r>
                    </a:p>
                  </a:txBody>
                  <a:tcPr/>
                </a:tc>
                <a:extLst>
                  <a:ext uri="{0D108BD9-81ED-4DB2-BD59-A6C34878D82A}">
                    <a16:rowId xmlns:a16="http://schemas.microsoft.com/office/drawing/2014/main" xmlns="" val="10001"/>
                  </a:ext>
                </a:extLst>
              </a:tr>
              <a:tr h="273050">
                <a:tc>
                  <a:txBody>
                    <a:bodyPr/>
                    <a:lstStyle/>
                    <a:p>
                      <a:r>
                        <a:rPr lang="en-US" sz="1400" dirty="0"/>
                        <a:t>Student</a:t>
                      </a:r>
                    </a:p>
                  </a:txBody>
                  <a:tcPr/>
                </a:tc>
                <a:tc>
                  <a:txBody>
                    <a:bodyPr/>
                    <a:lstStyle/>
                    <a:p>
                      <a:r>
                        <a:rPr lang="en-US" sz="1400" dirty="0"/>
                        <a:t>2</a:t>
                      </a:r>
                    </a:p>
                  </a:txBody>
                  <a:tcPr/>
                </a:tc>
                <a:extLst>
                  <a:ext uri="{0D108BD9-81ED-4DB2-BD59-A6C34878D82A}">
                    <a16:rowId xmlns:a16="http://schemas.microsoft.com/office/drawing/2014/main" xmlns="" val="10002"/>
                  </a:ext>
                </a:extLst>
              </a:tr>
              <a:tr h="273050">
                <a:tc>
                  <a:txBody>
                    <a:bodyPr/>
                    <a:lstStyle/>
                    <a:p>
                      <a:r>
                        <a:rPr lang="en-US" sz="1400" dirty="0"/>
                        <a:t>GIS</a:t>
                      </a:r>
                    </a:p>
                  </a:txBody>
                  <a:tcPr/>
                </a:tc>
                <a:tc>
                  <a:txBody>
                    <a:bodyPr/>
                    <a:lstStyle/>
                    <a:p>
                      <a:r>
                        <a:rPr lang="en-US" sz="1400" dirty="0"/>
                        <a:t>1</a:t>
                      </a:r>
                    </a:p>
                  </a:txBody>
                  <a:tcPr/>
                </a:tc>
                <a:extLst>
                  <a:ext uri="{0D108BD9-81ED-4DB2-BD59-A6C34878D82A}">
                    <a16:rowId xmlns:a16="http://schemas.microsoft.com/office/drawing/2014/main" xmlns="" val="10003"/>
                  </a:ext>
                </a:extLst>
              </a:tr>
              <a:tr h="273050">
                <a:tc>
                  <a:txBody>
                    <a:bodyPr/>
                    <a:lstStyle/>
                    <a:p>
                      <a:r>
                        <a:rPr lang="en-US" sz="1400" dirty="0"/>
                        <a:t>CIGI</a:t>
                      </a:r>
                    </a:p>
                  </a:txBody>
                  <a:tcPr/>
                </a:tc>
                <a:tc>
                  <a:txBody>
                    <a:bodyPr/>
                    <a:lstStyle/>
                    <a:p>
                      <a:r>
                        <a:rPr lang="en-US" sz="1400" dirty="0"/>
                        <a:t>1</a:t>
                      </a:r>
                    </a:p>
                  </a:txBody>
                  <a:tcPr/>
                </a:tc>
                <a:extLst>
                  <a:ext uri="{0D108BD9-81ED-4DB2-BD59-A6C34878D82A}">
                    <a16:rowId xmlns:a16="http://schemas.microsoft.com/office/drawing/2014/main" xmlns="" val="10004"/>
                  </a:ext>
                </a:extLst>
              </a:tr>
              <a:tr h="273050">
                <a:tc>
                  <a:txBody>
                    <a:bodyPr/>
                    <a:lstStyle/>
                    <a:p>
                      <a:r>
                        <a:rPr lang="en-US" sz="1400" dirty="0"/>
                        <a:t>Geospatial</a:t>
                      </a:r>
                    </a:p>
                  </a:txBody>
                  <a:tcPr/>
                </a:tc>
                <a:tc>
                  <a:txBody>
                    <a:bodyPr/>
                    <a:lstStyle/>
                    <a:p>
                      <a:r>
                        <a:rPr lang="en-US" sz="1400" dirty="0"/>
                        <a:t>1</a:t>
                      </a:r>
                    </a:p>
                  </a:txBody>
                  <a:tcPr/>
                </a:tc>
                <a:extLst>
                  <a:ext uri="{0D108BD9-81ED-4DB2-BD59-A6C34878D82A}">
                    <a16:rowId xmlns:a16="http://schemas.microsoft.com/office/drawing/2014/main" xmlns="" val="10005"/>
                  </a:ext>
                </a:extLst>
              </a:tr>
            </a:tbl>
          </a:graphicData>
        </a:graphic>
      </p:graphicFrame>
      <p:graphicFrame>
        <p:nvGraphicFramePr>
          <p:cNvPr id="16" name="Table 15"/>
          <p:cNvGraphicFramePr>
            <a:graphicFrameLocks noGrp="1"/>
          </p:cNvGraphicFramePr>
          <p:nvPr>
            <p:extLst/>
          </p:nvPr>
        </p:nvGraphicFramePr>
        <p:xfrm>
          <a:off x="6527073" y="4241074"/>
          <a:ext cx="2362200" cy="1828800"/>
        </p:xfrm>
        <a:graphic>
          <a:graphicData uri="http://schemas.openxmlformats.org/drawingml/2006/table">
            <a:tbl>
              <a:tblPr firstRow="1">
                <a:tableStyleId>{5C22544A-7EE6-4342-B048-85BDC9FD1C3A}</a:tableStyleId>
              </a:tblPr>
              <a:tblGrid>
                <a:gridCol w="1181100">
                  <a:extLst>
                    <a:ext uri="{9D8B030D-6E8A-4147-A177-3AD203B41FA5}">
                      <a16:colId xmlns:a16="http://schemas.microsoft.com/office/drawing/2014/main" xmlns="" val="20000"/>
                    </a:ext>
                  </a:extLst>
                </a:gridCol>
                <a:gridCol w="1181100">
                  <a:extLst>
                    <a:ext uri="{9D8B030D-6E8A-4147-A177-3AD203B41FA5}">
                      <a16:colId xmlns:a16="http://schemas.microsoft.com/office/drawing/2014/main" xmlns="" val="20001"/>
                    </a:ext>
                  </a:extLst>
                </a:gridCol>
              </a:tblGrid>
              <a:tr h="273050">
                <a:tc>
                  <a:txBody>
                    <a:bodyPr/>
                    <a:lstStyle/>
                    <a:p>
                      <a:r>
                        <a:rPr lang="en-US" sz="1400" dirty="0">
                          <a:solidFill>
                            <a:schemeClr val="tx1"/>
                          </a:solidFill>
                        </a:rPr>
                        <a:t>Key</a:t>
                      </a:r>
                    </a:p>
                  </a:txBody>
                  <a:tcPr/>
                </a:tc>
                <a:tc>
                  <a:txBody>
                    <a:bodyPr/>
                    <a:lstStyle/>
                    <a:p>
                      <a:r>
                        <a:rPr lang="en-US" sz="1400" dirty="0">
                          <a:solidFill>
                            <a:schemeClr val="tx1"/>
                          </a:solidFill>
                        </a:rPr>
                        <a:t>Value</a:t>
                      </a:r>
                    </a:p>
                  </a:txBody>
                  <a:tcPr/>
                </a:tc>
                <a:extLst>
                  <a:ext uri="{0D108BD9-81ED-4DB2-BD59-A6C34878D82A}">
                    <a16:rowId xmlns:a16="http://schemas.microsoft.com/office/drawing/2014/main" xmlns="" val="10000"/>
                  </a:ext>
                </a:extLst>
              </a:tr>
              <a:tr h="273050">
                <a:tc>
                  <a:txBody>
                    <a:bodyPr/>
                    <a:lstStyle/>
                    <a:p>
                      <a:r>
                        <a:rPr lang="en-US" sz="1400" dirty="0"/>
                        <a:t>Center</a:t>
                      </a:r>
                    </a:p>
                  </a:txBody>
                  <a:tcPr/>
                </a:tc>
                <a:tc>
                  <a:txBody>
                    <a:bodyPr/>
                    <a:lstStyle/>
                    <a:p>
                      <a:r>
                        <a:rPr lang="en-US" sz="1400" dirty="0"/>
                        <a:t>1</a:t>
                      </a:r>
                    </a:p>
                  </a:txBody>
                  <a:tcPr/>
                </a:tc>
                <a:extLst>
                  <a:ext uri="{0D108BD9-81ED-4DB2-BD59-A6C34878D82A}">
                    <a16:rowId xmlns:a16="http://schemas.microsoft.com/office/drawing/2014/main" xmlns="" val="10001"/>
                  </a:ext>
                </a:extLst>
              </a:tr>
              <a:tr h="273050">
                <a:tc>
                  <a:txBody>
                    <a:bodyPr/>
                    <a:lstStyle/>
                    <a:p>
                      <a:r>
                        <a:rPr lang="en-US" sz="1400" dirty="0"/>
                        <a:t>GIS</a:t>
                      </a:r>
                    </a:p>
                  </a:txBody>
                  <a:tcPr/>
                </a:tc>
                <a:tc>
                  <a:txBody>
                    <a:bodyPr/>
                    <a:lstStyle/>
                    <a:p>
                      <a:r>
                        <a:rPr lang="en-US" sz="1400" dirty="0"/>
                        <a:t>2</a:t>
                      </a:r>
                    </a:p>
                  </a:txBody>
                  <a:tcPr/>
                </a:tc>
                <a:extLst>
                  <a:ext uri="{0D108BD9-81ED-4DB2-BD59-A6C34878D82A}">
                    <a16:rowId xmlns:a16="http://schemas.microsoft.com/office/drawing/2014/main" xmlns="" val="10002"/>
                  </a:ext>
                </a:extLst>
              </a:tr>
              <a:tr h="273050">
                <a:tc>
                  <a:txBody>
                    <a:bodyPr/>
                    <a:lstStyle/>
                    <a:p>
                      <a:r>
                        <a:rPr lang="en-US" sz="1400" dirty="0"/>
                        <a:t>Research</a:t>
                      </a:r>
                    </a:p>
                  </a:txBody>
                  <a:tcPr/>
                </a:tc>
                <a:tc>
                  <a:txBody>
                    <a:bodyPr/>
                    <a:lstStyle/>
                    <a:p>
                      <a:r>
                        <a:rPr lang="en-US" sz="1400" dirty="0"/>
                        <a:t>2</a:t>
                      </a:r>
                    </a:p>
                  </a:txBody>
                  <a:tcPr/>
                </a:tc>
                <a:extLst>
                  <a:ext uri="{0D108BD9-81ED-4DB2-BD59-A6C34878D82A}">
                    <a16:rowId xmlns:a16="http://schemas.microsoft.com/office/drawing/2014/main" xmlns="" val="10003"/>
                  </a:ext>
                </a:extLst>
              </a:tr>
              <a:tr h="273050">
                <a:tc>
                  <a:txBody>
                    <a:bodyPr/>
                    <a:lstStyle/>
                    <a:p>
                      <a:r>
                        <a:rPr lang="en-US" sz="1400" dirty="0"/>
                        <a:t>CIGI</a:t>
                      </a:r>
                    </a:p>
                  </a:txBody>
                  <a:tcPr/>
                </a:tc>
                <a:tc>
                  <a:txBody>
                    <a:bodyPr/>
                    <a:lstStyle/>
                    <a:p>
                      <a:r>
                        <a:rPr lang="en-US" sz="1400" dirty="0"/>
                        <a:t>1</a:t>
                      </a:r>
                    </a:p>
                  </a:txBody>
                  <a:tcPr/>
                </a:tc>
                <a:extLst>
                  <a:ext uri="{0D108BD9-81ED-4DB2-BD59-A6C34878D82A}">
                    <a16:rowId xmlns:a16="http://schemas.microsoft.com/office/drawing/2014/main" xmlns="" val="10004"/>
                  </a:ext>
                </a:extLst>
              </a:tr>
              <a:tr h="273050">
                <a:tc>
                  <a:txBody>
                    <a:bodyPr/>
                    <a:lstStyle/>
                    <a:p>
                      <a:r>
                        <a:rPr lang="en-US" sz="1400" dirty="0"/>
                        <a:t>Geospatial</a:t>
                      </a:r>
                    </a:p>
                  </a:txBody>
                  <a:tcPr/>
                </a:tc>
                <a:tc>
                  <a:txBody>
                    <a:bodyPr/>
                    <a:lstStyle/>
                    <a:p>
                      <a:r>
                        <a:rPr lang="en-US" sz="1400" dirty="0"/>
                        <a:t>1</a:t>
                      </a:r>
                    </a:p>
                  </a:txBody>
                  <a:tcPr/>
                </a:tc>
                <a:extLst>
                  <a:ext uri="{0D108BD9-81ED-4DB2-BD59-A6C34878D82A}">
                    <a16:rowId xmlns:a16="http://schemas.microsoft.com/office/drawing/2014/main" xmlns="" val="10005"/>
                  </a:ext>
                </a:extLst>
              </a:tr>
            </a:tbl>
          </a:graphicData>
        </a:graphic>
      </p:graphicFrame>
    </p:spTree>
    <p:extLst>
      <p:ext uri="{BB962C8B-B14F-4D97-AF65-F5344CB8AC3E}">
        <p14:creationId xmlns:p14="http://schemas.microsoft.com/office/powerpoint/2010/main" val="905552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3"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381000" y="762000"/>
            <a:ext cx="8382000" cy="677108"/>
          </a:xfrm>
        </p:spPr>
        <p:txBody>
          <a:bodyPr wrap="square" numCol="1" anchorCtr="0" compatLnSpc="1">
            <a:prstTxWarp prst="textNoShape">
              <a:avLst/>
            </a:prstTxWarp>
            <a:normAutofit fontScale="90000"/>
          </a:bodyPr>
          <a:lstStyle/>
          <a:p>
            <a:r>
              <a:rPr lang="en-US" b="1" dirty="0">
                <a:effectLst>
                  <a:outerShdw blurRad="38100" dist="38100" dir="2700000" algn="tl">
                    <a:srgbClr val="DDDDDD"/>
                  </a:outerShdw>
                </a:effectLst>
                <a:latin typeface="Arial" charset="0"/>
                <a:ea typeface="ＭＳ Ｐゴシック" charset="0"/>
              </a:rPr>
              <a:t>Reducer + Combiner</a:t>
            </a:r>
          </a:p>
        </p:txBody>
      </p:sp>
      <p:sp>
        <p:nvSpPr>
          <p:cNvPr id="14339" name="Slide Number Placeholder 3"/>
          <p:cNvSpPr>
            <a:spLocks noGrp="1"/>
          </p:cNvSpPr>
          <p:nvPr>
            <p:ph type="sldNum" sz="quarter" idx="12"/>
          </p:nvPr>
        </p:nvSpPr>
        <p:spPr bwMode="auto">
          <a:xfrm>
            <a:off x="8764588" y="6297613"/>
            <a:ext cx="303212" cy="401637"/>
          </a:xfrm>
          <a:prstGeom prst="rect">
            <a:avLst/>
          </a:prstGeo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fld id="{2F81D0A5-5636-074A-AE58-C1FD9013E26E}" type="slidenum">
              <a:rPr lang="en-US">
                <a:latin typeface="Century Gothic" charset="0"/>
              </a:rPr>
              <a:pPr/>
              <a:t>19</a:t>
            </a:fld>
            <a:endParaRPr lang="en-US" dirty="0">
              <a:latin typeface="Century Gothic" charset="0"/>
            </a:endParaRPr>
          </a:p>
        </p:txBody>
      </p:sp>
      <p:sp>
        <p:nvSpPr>
          <p:cNvPr id="10" name="Right Arrow 9"/>
          <p:cNvSpPr/>
          <p:nvPr/>
        </p:nvSpPr>
        <p:spPr>
          <a:xfrm>
            <a:off x="3505200" y="1676400"/>
            <a:ext cx="1214437" cy="381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dirty="0">
              <a:solidFill>
                <a:srgbClr val="FFFFFF"/>
              </a:solidFill>
              <a:latin typeface="Arial" charset="0"/>
              <a:ea typeface="ＭＳ Ｐゴシック" charset="0"/>
              <a:cs typeface="ＭＳ Ｐゴシック" charset="0"/>
            </a:endParaRPr>
          </a:p>
        </p:txBody>
      </p:sp>
      <p:graphicFrame>
        <p:nvGraphicFramePr>
          <p:cNvPr id="18" name="Table 17"/>
          <p:cNvGraphicFramePr>
            <a:graphicFrameLocks noGrp="1"/>
          </p:cNvGraphicFramePr>
          <p:nvPr>
            <p:extLst/>
          </p:nvPr>
        </p:nvGraphicFramePr>
        <p:xfrm>
          <a:off x="228600" y="2362200"/>
          <a:ext cx="2362200" cy="609600"/>
        </p:xfrm>
        <a:graphic>
          <a:graphicData uri="http://schemas.openxmlformats.org/drawingml/2006/table">
            <a:tbl>
              <a:tblPr>
                <a:tableStyleId>{5C22544A-7EE6-4342-B048-85BDC9FD1C3A}</a:tableStyleId>
              </a:tblPr>
              <a:tblGrid>
                <a:gridCol w="1181100">
                  <a:extLst>
                    <a:ext uri="{9D8B030D-6E8A-4147-A177-3AD203B41FA5}">
                      <a16:colId xmlns:a16="http://schemas.microsoft.com/office/drawing/2014/main" xmlns="" val="20000"/>
                    </a:ext>
                  </a:extLst>
                </a:gridCol>
                <a:gridCol w="1181100">
                  <a:extLst>
                    <a:ext uri="{9D8B030D-6E8A-4147-A177-3AD203B41FA5}">
                      <a16:colId xmlns:a16="http://schemas.microsoft.com/office/drawing/2014/main" xmlns="" val="20001"/>
                    </a:ext>
                  </a:extLst>
                </a:gridCol>
              </a:tblGrid>
              <a:tr h="273050">
                <a:tc>
                  <a:txBody>
                    <a:bodyPr/>
                    <a:lstStyle/>
                    <a:p>
                      <a:r>
                        <a:rPr lang="en-US" sz="1400" dirty="0"/>
                        <a:t>Geospatial</a:t>
                      </a:r>
                    </a:p>
                  </a:txBody>
                  <a:tcPr>
                    <a:lnL w="12700" cap="flat" cmpd="sng" algn="ctr">
                      <a:solidFill>
                        <a:scrgbClr r="0" g="0" b="0"/>
                      </a:solidFill>
                      <a:prstDash val="solid"/>
                      <a:round/>
                      <a:headEnd type="none" w="med" len="med"/>
                      <a:tailEnd type="none" w="med" len="med"/>
                    </a:lnL>
                    <a:lnT w="12700" cap="flat" cmpd="sng" algn="ctr">
                      <a:solidFill>
                        <a:scrgbClr r="0" g="0" b="0"/>
                      </a:solidFill>
                      <a:prstDash val="solid"/>
                      <a:round/>
                      <a:headEnd type="none" w="med" len="med"/>
                      <a:tailEnd type="none" w="med" len="med"/>
                    </a:lnT>
                  </a:tcPr>
                </a:tc>
                <a:tc>
                  <a:txBody>
                    <a:bodyPr/>
                    <a:lstStyle/>
                    <a:p>
                      <a:r>
                        <a:rPr lang="en-US" sz="1400" dirty="0"/>
                        <a:t>1</a:t>
                      </a:r>
                    </a:p>
                  </a:txBody>
                  <a:tcPr>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tcPr>
                </a:tc>
                <a:extLst>
                  <a:ext uri="{0D108BD9-81ED-4DB2-BD59-A6C34878D82A}">
                    <a16:rowId xmlns:a16="http://schemas.microsoft.com/office/drawing/2014/main" xmlns="" val="10000"/>
                  </a:ext>
                </a:extLst>
              </a:tr>
              <a:tr h="273050">
                <a:tc>
                  <a:txBody>
                    <a:bodyPr/>
                    <a:lstStyle/>
                    <a:p>
                      <a:r>
                        <a:rPr lang="en-US" sz="1400" dirty="0"/>
                        <a:t>Geospatial</a:t>
                      </a:r>
                    </a:p>
                  </a:txBody>
                  <a:tcPr>
                    <a:lnL w="12700" cap="flat" cmpd="sng" algn="ctr">
                      <a:solidFill>
                        <a:scrgbClr r="0" g="0" b="0"/>
                      </a:solidFill>
                      <a:prstDash val="solid"/>
                      <a:round/>
                      <a:headEnd type="none" w="med" len="med"/>
                      <a:tailEnd type="none" w="med" len="med"/>
                    </a:lnL>
                    <a:lnB w="12700" cap="flat" cmpd="sng" algn="ctr">
                      <a:solidFill>
                        <a:scrgbClr r="0" g="0" b="0"/>
                      </a:solidFill>
                      <a:prstDash val="solid"/>
                      <a:round/>
                      <a:headEnd type="none" w="med" len="med"/>
                      <a:tailEnd type="none" w="med" len="med"/>
                    </a:lnB>
                  </a:tcPr>
                </a:tc>
                <a:tc>
                  <a:txBody>
                    <a:bodyPr/>
                    <a:lstStyle/>
                    <a:p>
                      <a:r>
                        <a:rPr lang="en-US" sz="1400" dirty="0"/>
                        <a:t>1</a:t>
                      </a:r>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xmlns="" val="10001"/>
                  </a:ext>
                </a:extLst>
              </a:tr>
            </a:tbl>
          </a:graphicData>
        </a:graphic>
      </p:graphicFrame>
      <p:graphicFrame>
        <p:nvGraphicFramePr>
          <p:cNvPr id="22" name="Table 21"/>
          <p:cNvGraphicFramePr>
            <a:graphicFrameLocks noGrp="1"/>
          </p:cNvGraphicFramePr>
          <p:nvPr>
            <p:extLst/>
          </p:nvPr>
        </p:nvGraphicFramePr>
        <p:xfrm>
          <a:off x="228600" y="3124200"/>
          <a:ext cx="2362200" cy="609600"/>
        </p:xfrm>
        <a:graphic>
          <a:graphicData uri="http://schemas.openxmlformats.org/drawingml/2006/table">
            <a:tbl>
              <a:tblPr>
                <a:tableStyleId>{5C22544A-7EE6-4342-B048-85BDC9FD1C3A}</a:tableStyleId>
              </a:tblPr>
              <a:tblGrid>
                <a:gridCol w="1181100">
                  <a:extLst>
                    <a:ext uri="{9D8B030D-6E8A-4147-A177-3AD203B41FA5}">
                      <a16:colId xmlns:a16="http://schemas.microsoft.com/office/drawing/2014/main" xmlns="" val="20000"/>
                    </a:ext>
                  </a:extLst>
                </a:gridCol>
                <a:gridCol w="1181100">
                  <a:extLst>
                    <a:ext uri="{9D8B030D-6E8A-4147-A177-3AD203B41FA5}">
                      <a16:colId xmlns:a16="http://schemas.microsoft.com/office/drawing/2014/main" xmlns="" val="20001"/>
                    </a:ext>
                  </a:extLst>
                </a:gridCol>
              </a:tblGrid>
              <a:tr h="273050">
                <a:tc>
                  <a:txBody>
                    <a:bodyPr/>
                    <a:lstStyle/>
                    <a:p>
                      <a:r>
                        <a:rPr lang="en-US" sz="1400" dirty="0"/>
                        <a:t>GIS</a:t>
                      </a:r>
                    </a:p>
                  </a:txBody>
                  <a:tcPr>
                    <a:lnL w="12700" cap="flat" cmpd="sng" algn="ctr">
                      <a:solidFill>
                        <a:scrgbClr r="0" g="0" b="0"/>
                      </a:solidFill>
                      <a:prstDash val="solid"/>
                      <a:round/>
                      <a:headEnd type="none" w="med" len="med"/>
                      <a:tailEnd type="none" w="med" len="med"/>
                    </a:lnL>
                    <a:lnT w="12700" cap="flat" cmpd="sng" algn="ctr">
                      <a:solidFill>
                        <a:scrgbClr r="0" g="0" b="0"/>
                      </a:solidFill>
                      <a:prstDash val="solid"/>
                      <a:round/>
                      <a:headEnd type="none" w="med" len="med"/>
                      <a:tailEnd type="none" w="med" len="med"/>
                    </a:lnT>
                  </a:tcPr>
                </a:tc>
                <a:tc>
                  <a:txBody>
                    <a:bodyPr/>
                    <a:lstStyle/>
                    <a:p>
                      <a:r>
                        <a:rPr lang="en-US" sz="1400" dirty="0"/>
                        <a:t>1</a:t>
                      </a:r>
                    </a:p>
                  </a:txBody>
                  <a:tcPr>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tcPr>
                </a:tc>
                <a:extLst>
                  <a:ext uri="{0D108BD9-81ED-4DB2-BD59-A6C34878D82A}">
                    <a16:rowId xmlns:a16="http://schemas.microsoft.com/office/drawing/2014/main" xmlns="" val="10000"/>
                  </a:ext>
                </a:extLst>
              </a:tr>
              <a:tr h="273050">
                <a:tc>
                  <a:txBody>
                    <a:bodyPr/>
                    <a:lstStyle/>
                    <a:p>
                      <a:r>
                        <a:rPr lang="en-US" sz="1400" dirty="0"/>
                        <a:t>GIS</a:t>
                      </a:r>
                    </a:p>
                  </a:txBody>
                  <a:tcPr>
                    <a:lnL w="12700" cap="flat" cmpd="sng" algn="ctr">
                      <a:solidFill>
                        <a:scrgbClr r="0" g="0" b="0"/>
                      </a:solidFill>
                      <a:prstDash val="solid"/>
                      <a:round/>
                      <a:headEnd type="none" w="med" len="med"/>
                      <a:tailEnd type="none" w="med" len="med"/>
                    </a:lnL>
                    <a:lnB w="12700" cap="flat" cmpd="sng" algn="ctr">
                      <a:solidFill>
                        <a:scrgbClr r="0" g="0" b="0"/>
                      </a:solidFill>
                      <a:prstDash val="solid"/>
                      <a:round/>
                      <a:headEnd type="none" w="med" len="med"/>
                      <a:tailEnd type="none" w="med" len="med"/>
                    </a:lnB>
                    <a:solidFill>
                      <a:schemeClr val="accent4">
                        <a:lumMod val="40000"/>
                        <a:lumOff val="60000"/>
                      </a:schemeClr>
                    </a:solidFill>
                  </a:tcPr>
                </a:tc>
                <a:tc>
                  <a:txBody>
                    <a:bodyPr/>
                    <a:lstStyle/>
                    <a:p>
                      <a:r>
                        <a:rPr lang="en-US" sz="1400" dirty="0"/>
                        <a:t>2</a:t>
                      </a:r>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xmlns="" val="10001"/>
                  </a:ext>
                </a:extLst>
              </a:tr>
            </a:tbl>
          </a:graphicData>
        </a:graphic>
      </p:graphicFrame>
      <p:graphicFrame>
        <p:nvGraphicFramePr>
          <p:cNvPr id="23" name="Table 22"/>
          <p:cNvGraphicFramePr>
            <a:graphicFrameLocks noGrp="1"/>
          </p:cNvGraphicFramePr>
          <p:nvPr>
            <p:extLst/>
          </p:nvPr>
        </p:nvGraphicFramePr>
        <p:xfrm>
          <a:off x="228600" y="5334000"/>
          <a:ext cx="2362200" cy="304800"/>
        </p:xfrm>
        <a:graphic>
          <a:graphicData uri="http://schemas.openxmlformats.org/drawingml/2006/table">
            <a:tbl>
              <a:tblPr>
                <a:tableStyleId>{5C22544A-7EE6-4342-B048-85BDC9FD1C3A}</a:tableStyleId>
              </a:tblPr>
              <a:tblGrid>
                <a:gridCol w="1181100">
                  <a:extLst>
                    <a:ext uri="{9D8B030D-6E8A-4147-A177-3AD203B41FA5}">
                      <a16:colId xmlns:a16="http://schemas.microsoft.com/office/drawing/2014/main" xmlns="" val="20000"/>
                    </a:ext>
                  </a:extLst>
                </a:gridCol>
                <a:gridCol w="1181100">
                  <a:extLst>
                    <a:ext uri="{9D8B030D-6E8A-4147-A177-3AD203B41FA5}">
                      <a16:colId xmlns:a16="http://schemas.microsoft.com/office/drawing/2014/main" xmlns="" val="20001"/>
                    </a:ext>
                  </a:extLst>
                </a:gridCol>
              </a:tblGrid>
              <a:tr h="0">
                <a:tc>
                  <a:txBody>
                    <a:bodyPr/>
                    <a:lstStyle/>
                    <a:p>
                      <a:r>
                        <a:rPr lang="en-US" sz="1400" dirty="0"/>
                        <a:t>Student</a:t>
                      </a:r>
                    </a:p>
                  </a:txBody>
                  <a:tcPr>
                    <a:lnL w="12700" cap="flat" cmpd="sng" algn="ctr">
                      <a:solidFill>
                        <a:scrgbClr r="0" g="0" b="0"/>
                      </a:solidFill>
                      <a:prstDash val="solid"/>
                      <a:round/>
                      <a:headEnd type="none" w="med" len="med"/>
                      <a:tailEnd type="none" w="med" len="med"/>
                    </a:lnL>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CBECAA"/>
                    </a:solidFill>
                  </a:tcPr>
                </a:tc>
                <a:tc>
                  <a:txBody>
                    <a:bodyPr/>
                    <a:lstStyle/>
                    <a:p>
                      <a:r>
                        <a:rPr lang="en-US" sz="1400" dirty="0"/>
                        <a:t>2</a:t>
                      </a:r>
                    </a:p>
                  </a:txBody>
                  <a:tcPr>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CBECAA"/>
                    </a:solidFill>
                  </a:tcPr>
                </a:tc>
                <a:extLst>
                  <a:ext uri="{0D108BD9-81ED-4DB2-BD59-A6C34878D82A}">
                    <a16:rowId xmlns:a16="http://schemas.microsoft.com/office/drawing/2014/main" xmlns="" val="10000"/>
                  </a:ext>
                </a:extLst>
              </a:tr>
            </a:tbl>
          </a:graphicData>
        </a:graphic>
      </p:graphicFrame>
      <p:graphicFrame>
        <p:nvGraphicFramePr>
          <p:cNvPr id="24" name="Table 23"/>
          <p:cNvGraphicFramePr>
            <a:graphicFrameLocks noGrp="1"/>
          </p:cNvGraphicFramePr>
          <p:nvPr>
            <p:extLst/>
          </p:nvPr>
        </p:nvGraphicFramePr>
        <p:xfrm>
          <a:off x="228600" y="4343400"/>
          <a:ext cx="2362200" cy="609600"/>
        </p:xfrm>
        <a:graphic>
          <a:graphicData uri="http://schemas.openxmlformats.org/drawingml/2006/table">
            <a:tbl>
              <a:tblPr>
                <a:tableStyleId>{5C22544A-7EE6-4342-B048-85BDC9FD1C3A}</a:tableStyleId>
              </a:tblPr>
              <a:tblGrid>
                <a:gridCol w="1181100">
                  <a:extLst>
                    <a:ext uri="{9D8B030D-6E8A-4147-A177-3AD203B41FA5}">
                      <a16:colId xmlns:a16="http://schemas.microsoft.com/office/drawing/2014/main" xmlns="" val="20000"/>
                    </a:ext>
                  </a:extLst>
                </a:gridCol>
                <a:gridCol w="1181100">
                  <a:extLst>
                    <a:ext uri="{9D8B030D-6E8A-4147-A177-3AD203B41FA5}">
                      <a16:colId xmlns:a16="http://schemas.microsoft.com/office/drawing/2014/main" xmlns="" val="20001"/>
                    </a:ext>
                  </a:extLst>
                </a:gridCol>
              </a:tblGrid>
              <a:tr h="0">
                <a:tc>
                  <a:txBody>
                    <a:bodyPr/>
                    <a:lstStyle/>
                    <a:p>
                      <a:r>
                        <a:rPr lang="en-US" sz="1400" dirty="0"/>
                        <a:t>Research</a:t>
                      </a:r>
                    </a:p>
                  </a:txBody>
                  <a:tcPr>
                    <a:lnL w="12700" cap="flat" cmpd="sng" algn="ctr">
                      <a:solidFill>
                        <a:scrgbClr r="0" g="0" b="0"/>
                      </a:solidFill>
                      <a:prstDash val="solid"/>
                      <a:round/>
                      <a:headEnd type="none" w="med" len="med"/>
                      <a:tailEnd type="none" w="med" len="med"/>
                    </a:lnL>
                    <a:lnT w="12700" cap="flat" cmpd="sng" algn="ctr">
                      <a:solidFill>
                        <a:scrgbClr r="0" g="0" b="0"/>
                      </a:solidFill>
                      <a:prstDash val="solid"/>
                      <a:round/>
                      <a:headEnd type="none" w="med" len="med"/>
                      <a:tailEnd type="none" w="med" len="med"/>
                    </a:lnT>
                    <a:solidFill>
                      <a:srgbClr val="CBECAA"/>
                    </a:solidFill>
                  </a:tcPr>
                </a:tc>
                <a:tc>
                  <a:txBody>
                    <a:bodyPr/>
                    <a:lstStyle/>
                    <a:p>
                      <a:r>
                        <a:rPr lang="en-US" sz="1400" dirty="0"/>
                        <a:t>2</a:t>
                      </a:r>
                    </a:p>
                  </a:txBody>
                  <a:tcPr>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solidFill>
                      <a:srgbClr val="CBECAA"/>
                    </a:solidFill>
                  </a:tcPr>
                </a:tc>
                <a:extLst>
                  <a:ext uri="{0D108BD9-81ED-4DB2-BD59-A6C34878D82A}">
                    <a16:rowId xmlns:a16="http://schemas.microsoft.com/office/drawing/2014/main" xmlns="" val="10000"/>
                  </a:ext>
                </a:extLst>
              </a:tr>
              <a:tr h="0">
                <a:tc>
                  <a:txBody>
                    <a:bodyPr/>
                    <a:lstStyle/>
                    <a:p>
                      <a:r>
                        <a:rPr lang="en-US" sz="1400" dirty="0"/>
                        <a:t>Research</a:t>
                      </a:r>
                    </a:p>
                  </a:txBody>
                  <a:tcPr>
                    <a:lnL w="12700" cap="flat" cmpd="sng" algn="ctr">
                      <a:solidFill>
                        <a:scrgbClr r="0" g="0" b="0"/>
                      </a:solidFill>
                      <a:prstDash val="solid"/>
                      <a:round/>
                      <a:headEnd type="none" w="med" len="med"/>
                      <a:tailEnd type="none" w="med" len="med"/>
                    </a:lnL>
                    <a:lnB w="12700" cap="flat" cmpd="sng" algn="ctr">
                      <a:solidFill>
                        <a:scrgbClr r="0" g="0" b="0"/>
                      </a:solidFill>
                      <a:prstDash val="solid"/>
                      <a:round/>
                      <a:headEnd type="none" w="med" len="med"/>
                      <a:tailEnd type="none" w="med" len="med"/>
                    </a:lnB>
                    <a:solidFill>
                      <a:srgbClr val="CBECAA"/>
                    </a:solidFill>
                  </a:tcPr>
                </a:tc>
                <a:tc>
                  <a:txBody>
                    <a:bodyPr/>
                    <a:lstStyle/>
                    <a:p>
                      <a:r>
                        <a:rPr lang="en-US" sz="1400" dirty="0"/>
                        <a:t>2</a:t>
                      </a:r>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solidFill>
                      <a:srgbClr val="CBECAA"/>
                    </a:solidFill>
                  </a:tcPr>
                </a:tc>
                <a:extLst>
                  <a:ext uri="{0D108BD9-81ED-4DB2-BD59-A6C34878D82A}">
                    <a16:rowId xmlns:a16="http://schemas.microsoft.com/office/drawing/2014/main" xmlns="" val="10001"/>
                  </a:ext>
                </a:extLst>
              </a:tr>
            </a:tbl>
          </a:graphicData>
        </a:graphic>
      </p:graphicFrame>
      <p:graphicFrame>
        <p:nvGraphicFramePr>
          <p:cNvPr id="25" name="Table 24"/>
          <p:cNvGraphicFramePr>
            <a:graphicFrameLocks noGrp="1"/>
          </p:cNvGraphicFramePr>
          <p:nvPr>
            <p:extLst/>
          </p:nvPr>
        </p:nvGraphicFramePr>
        <p:xfrm>
          <a:off x="228600" y="1600200"/>
          <a:ext cx="2362200" cy="609600"/>
        </p:xfrm>
        <a:graphic>
          <a:graphicData uri="http://schemas.openxmlformats.org/drawingml/2006/table">
            <a:tbl>
              <a:tblPr>
                <a:tableStyleId>{5C22544A-7EE6-4342-B048-85BDC9FD1C3A}</a:tableStyleId>
              </a:tblPr>
              <a:tblGrid>
                <a:gridCol w="1181100">
                  <a:extLst>
                    <a:ext uri="{9D8B030D-6E8A-4147-A177-3AD203B41FA5}">
                      <a16:colId xmlns:a16="http://schemas.microsoft.com/office/drawing/2014/main" xmlns="" val="20000"/>
                    </a:ext>
                  </a:extLst>
                </a:gridCol>
                <a:gridCol w="1181100">
                  <a:extLst>
                    <a:ext uri="{9D8B030D-6E8A-4147-A177-3AD203B41FA5}">
                      <a16:colId xmlns:a16="http://schemas.microsoft.com/office/drawing/2014/main" xmlns="" val="20001"/>
                    </a:ext>
                  </a:extLst>
                </a:gridCol>
              </a:tblGrid>
              <a:tr h="273050">
                <a:tc>
                  <a:txBody>
                    <a:bodyPr/>
                    <a:lstStyle/>
                    <a:p>
                      <a:r>
                        <a:rPr lang="en-US" sz="1400" dirty="0"/>
                        <a:t>CIGI</a:t>
                      </a:r>
                    </a:p>
                  </a:txBody>
                  <a:tcPr>
                    <a:lnL w="12700" cap="flat" cmpd="sng" algn="ctr">
                      <a:solidFill>
                        <a:scrgbClr r="0" g="0" b="0"/>
                      </a:solidFill>
                      <a:prstDash val="solid"/>
                      <a:round/>
                      <a:headEnd type="none" w="med" len="med"/>
                      <a:tailEnd type="none" w="med" len="med"/>
                    </a:lnL>
                    <a:lnT w="12700" cap="flat" cmpd="sng" algn="ctr">
                      <a:solidFill>
                        <a:scrgbClr r="0" g="0" b="0"/>
                      </a:solidFill>
                      <a:prstDash val="solid"/>
                      <a:round/>
                      <a:headEnd type="none" w="med" len="med"/>
                      <a:tailEnd type="none" w="med" len="med"/>
                    </a:lnT>
                  </a:tcPr>
                </a:tc>
                <a:tc>
                  <a:txBody>
                    <a:bodyPr/>
                    <a:lstStyle/>
                    <a:p>
                      <a:r>
                        <a:rPr lang="en-US" sz="1400" dirty="0"/>
                        <a:t>1</a:t>
                      </a:r>
                    </a:p>
                  </a:txBody>
                  <a:tcPr>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tcPr>
                </a:tc>
                <a:extLst>
                  <a:ext uri="{0D108BD9-81ED-4DB2-BD59-A6C34878D82A}">
                    <a16:rowId xmlns:a16="http://schemas.microsoft.com/office/drawing/2014/main" xmlns="" val="10000"/>
                  </a:ext>
                </a:extLst>
              </a:tr>
              <a:tr h="273050">
                <a:tc>
                  <a:txBody>
                    <a:bodyPr/>
                    <a:lstStyle/>
                    <a:p>
                      <a:r>
                        <a:rPr lang="en-US" sz="1400" dirty="0"/>
                        <a:t>CIGI</a:t>
                      </a:r>
                    </a:p>
                  </a:txBody>
                  <a:tcPr>
                    <a:lnL w="12700" cap="flat" cmpd="sng" algn="ctr">
                      <a:solidFill>
                        <a:scrgbClr r="0" g="0" b="0"/>
                      </a:solidFill>
                      <a:prstDash val="solid"/>
                      <a:round/>
                      <a:headEnd type="none" w="med" len="med"/>
                      <a:tailEnd type="none" w="med" len="med"/>
                    </a:lnL>
                    <a:lnB w="12700" cap="flat" cmpd="sng" algn="ctr">
                      <a:solidFill>
                        <a:scrgbClr r="0" g="0" b="0"/>
                      </a:solidFill>
                      <a:prstDash val="solid"/>
                      <a:round/>
                      <a:headEnd type="none" w="med" len="med"/>
                      <a:tailEnd type="none" w="med" len="med"/>
                    </a:lnB>
                  </a:tcPr>
                </a:tc>
                <a:tc>
                  <a:txBody>
                    <a:bodyPr/>
                    <a:lstStyle/>
                    <a:p>
                      <a:r>
                        <a:rPr lang="en-US" sz="1400" dirty="0"/>
                        <a:t>1</a:t>
                      </a:r>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xmlns="" val="10001"/>
                  </a:ext>
                </a:extLst>
              </a:tr>
            </a:tbl>
          </a:graphicData>
        </a:graphic>
      </p:graphicFrame>
      <p:graphicFrame>
        <p:nvGraphicFramePr>
          <p:cNvPr id="26" name="Table 25"/>
          <p:cNvGraphicFramePr>
            <a:graphicFrameLocks noGrp="1"/>
          </p:cNvGraphicFramePr>
          <p:nvPr>
            <p:extLst/>
          </p:nvPr>
        </p:nvGraphicFramePr>
        <p:xfrm>
          <a:off x="228600" y="6324600"/>
          <a:ext cx="2362200" cy="304800"/>
        </p:xfrm>
        <a:graphic>
          <a:graphicData uri="http://schemas.openxmlformats.org/drawingml/2006/table">
            <a:tbl>
              <a:tblPr>
                <a:tableStyleId>{5C22544A-7EE6-4342-B048-85BDC9FD1C3A}</a:tableStyleId>
              </a:tblPr>
              <a:tblGrid>
                <a:gridCol w="1181100">
                  <a:extLst>
                    <a:ext uri="{9D8B030D-6E8A-4147-A177-3AD203B41FA5}">
                      <a16:colId xmlns:a16="http://schemas.microsoft.com/office/drawing/2014/main" xmlns="" val="20000"/>
                    </a:ext>
                  </a:extLst>
                </a:gridCol>
                <a:gridCol w="1181100">
                  <a:extLst>
                    <a:ext uri="{9D8B030D-6E8A-4147-A177-3AD203B41FA5}">
                      <a16:colId xmlns:a16="http://schemas.microsoft.com/office/drawing/2014/main" xmlns="" val="20001"/>
                    </a:ext>
                  </a:extLst>
                </a:gridCol>
              </a:tblGrid>
              <a:tr h="273050">
                <a:tc>
                  <a:txBody>
                    <a:bodyPr/>
                    <a:lstStyle/>
                    <a:p>
                      <a:r>
                        <a:rPr lang="en-US" sz="1400" dirty="0"/>
                        <a:t>Center</a:t>
                      </a:r>
                    </a:p>
                  </a:txBody>
                  <a:tcPr>
                    <a:lnL w="12700" cap="flat" cmpd="sng" algn="ctr">
                      <a:solidFill>
                        <a:scrgbClr r="0" g="0" b="0"/>
                      </a:solidFill>
                      <a:prstDash val="solid"/>
                      <a:round/>
                      <a:headEnd type="none" w="med" len="med"/>
                      <a:tailEnd type="none" w="med" len="med"/>
                    </a:lnL>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sz="1400" dirty="0"/>
                        <a:t>1</a:t>
                      </a:r>
                    </a:p>
                  </a:txBody>
                  <a:tcPr>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xmlns="" val="10000"/>
                  </a:ext>
                </a:extLst>
              </a:tr>
            </a:tbl>
          </a:graphicData>
        </a:graphic>
      </p:graphicFrame>
      <p:sp>
        <p:nvSpPr>
          <p:cNvPr id="13" name="Right Arrow 12"/>
          <p:cNvSpPr/>
          <p:nvPr/>
        </p:nvSpPr>
        <p:spPr>
          <a:xfrm>
            <a:off x="3505200" y="2438400"/>
            <a:ext cx="1214437" cy="381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dirty="0">
              <a:solidFill>
                <a:srgbClr val="FFFFFF"/>
              </a:solidFill>
              <a:latin typeface="Arial" charset="0"/>
              <a:ea typeface="ＭＳ Ｐゴシック" charset="0"/>
              <a:cs typeface="ＭＳ Ｐゴシック" charset="0"/>
            </a:endParaRPr>
          </a:p>
        </p:txBody>
      </p:sp>
      <p:sp>
        <p:nvSpPr>
          <p:cNvPr id="14" name="Right Arrow 13"/>
          <p:cNvSpPr/>
          <p:nvPr/>
        </p:nvSpPr>
        <p:spPr>
          <a:xfrm>
            <a:off x="3505200" y="3352800"/>
            <a:ext cx="1214437" cy="381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dirty="0">
              <a:solidFill>
                <a:srgbClr val="FFFFFF"/>
              </a:solidFill>
              <a:latin typeface="Arial" charset="0"/>
              <a:ea typeface="ＭＳ Ｐゴシック" charset="0"/>
              <a:cs typeface="ＭＳ Ｐゴシック" charset="0"/>
            </a:endParaRPr>
          </a:p>
        </p:txBody>
      </p:sp>
      <p:sp>
        <p:nvSpPr>
          <p:cNvPr id="15" name="Right Arrow 14"/>
          <p:cNvSpPr/>
          <p:nvPr/>
        </p:nvSpPr>
        <p:spPr>
          <a:xfrm>
            <a:off x="3505200" y="4495800"/>
            <a:ext cx="1214437" cy="381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dirty="0">
              <a:solidFill>
                <a:srgbClr val="FFFFFF"/>
              </a:solidFill>
              <a:latin typeface="Arial" charset="0"/>
              <a:ea typeface="ＭＳ Ｐゴシック" charset="0"/>
              <a:cs typeface="ＭＳ Ｐゴシック" charset="0"/>
            </a:endParaRPr>
          </a:p>
        </p:txBody>
      </p:sp>
      <p:sp>
        <p:nvSpPr>
          <p:cNvPr id="16" name="Right Arrow 15"/>
          <p:cNvSpPr/>
          <p:nvPr/>
        </p:nvSpPr>
        <p:spPr>
          <a:xfrm>
            <a:off x="3505200" y="5334000"/>
            <a:ext cx="1214437" cy="381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dirty="0">
              <a:solidFill>
                <a:srgbClr val="FFFFFF"/>
              </a:solidFill>
              <a:latin typeface="Arial" charset="0"/>
              <a:ea typeface="ＭＳ Ｐゴシック" charset="0"/>
              <a:cs typeface="ＭＳ Ｐゴシック" charset="0"/>
            </a:endParaRPr>
          </a:p>
        </p:txBody>
      </p:sp>
      <p:sp>
        <p:nvSpPr>
          <p:cNvPr id="17" name="Right Arrow 16"/>
          <p:cNvSpPr/>
          <p:nvPr/>
        </p:nvSpPr>
        <p:spPr>
          <a:xfrm>
            <a:off x="3505200" y="6248400"/>
            <a:ext cx="1214437" cy="381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dirty="0">
              <a:solidFill>
                <a:srgbClr val="FFFFFF"/>
              </a:solidFill>
              <a:latin typeface="Arial" charset="0"/>
              <a:ea typeface="ＭＳ Ｐゴシック" charset="0"/>
              <a:cs typeface="ＭＳ Ｐゴシック" charset="0"/>
            </a:endParaRPr>
          </a:p>
        </p:txBody>
      </p:sp>
      <p:graphicFrame>
        <p:nvGraphicFramePr>
          <p:cNvPr id="21" name="Table 20"/>
          <p:cNvGraphicFramePr>
            <a:graphicFrameLocks noGrp="1"/>
          </p:cNvGraphicFramePr>
          <p:nvPr>
            <p:extLst/>
          </p:nvPr>
        </p:nvGraphicFramePr>
        <p:xfrm>
          <a:off x="5791200" y="1447800"/>
          <a:ext cx="2362200" cy="609600"/>
        </p:xfrm>
        <a:graphic>
          <a:graphicData uri="http://schemas.openxmlformats.org/drawingml/2006/table">
            <a:tbl>
              <a:tblPr firstRow="1">
                <a:tableStyleId>{5C22544A-7EE6-4342-B048-85BDC9FD1C3A}</a:tableStyleId>
              </a:tblPr>
              <a:tblGrid>
                <a:gridCol w="1181100">
                  <a:extLst>
                    <a:ext uri="{9D8B030D-6E8A-4147-A177-3AD203B41FA5}">
                      <a16:colId xmlns:a16="http://schemas.microsoft.com/office/drawing/2014/main" xmlns="" val="20000"/>
                    </a:ext>
                  </a:extLst>
                </a:gridCol>
                <a:gridCol w="1181100">
                  <a:extLst>
                    <a:ext uri="{9D8B030D-6E8A-4147-A177-3AD203B41FA5}">
                      <a16:colId xmlns:a16="http://schemas.microsoft.com/office/drawing/2014/main" xmlns="" val="20001"/>
                    </a:ext>
                  </a:extLst>
                </a:gridCol>
              </a:tblGrid>
              <a:tr h="273050">
                <a:tc>
                  <a:txBody>
                    <a:bodyPr/>
                    <a:lstStyle/>
                    <a:p>
                      <a:r>
                        <a:rPr lang="en-US" sz="1400" dirty="0"/>
                        <a:t>Key</a:t>
                      </a:r>
                    </a:p>
                  </a:txBody>
                  <a:tcPr>
                    <a:lnL w="12700" cap="flat" cmpd="sng" algn="ctr">
                      <a:solidFill>
                        <a:scrgbClr r="0" g="0" b="0"/>
                      </a:solidFill>
                      <a:prstDash val="solid"/>
                      <a:round/>
                      <a:headEnd type="none" w="med" len="med"/>
                      <a:tailEnd type="none" w="med" len="med"/>
                    </a:lnL>
                    <a:lnT w="12700" cap="flat" cmpd="sng" algn="ctr">
                      <a:solidFill>
                        <a:scrgbClr r="0" g="0" b="0"/>
                      </a:solidFill>
                      <a:prstDash val="solid"/>
                      <a:round/>
                      <a:headEnd type="none" w="med" len="med"/>
                      <a:tailEnd type="none" w="med" len="med"/>
                    </a:lnT>
                  </a:tcPr>
                </a:tc>
                <a:tc>
                  <a:txBody>
                    <a:bodyPr/>
                    <a:lstStyle/>
                    <a:p>
                      <a:r>
                        <a:rPr lang="en-US" sz="1400" dirty="0"/>
                        <a:t>Value</a:t>
                      </a:r>
                    </a:p>
                  </a:txBody>
                  <a:tcPr>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tcPr>
                </a:tc>
                <a:extLst>
                  <a:ext uri="{0D108BD9-81ED-4DB2-BD59-A6C34878D82A}">
                    <a16:rowId xmlns:a16="http://schemas.microsoft.com/office/drawing/2014/main" xmlns="" val="10000"/>
                  </a:ext>
                </a:extLst>
              </a:tr>
              <a:tr h="273050">
                <a:tc>
                  <a:txBody>
                    <a:bodyPr/>
                    <a:lstStyle/>
                    <a:p>
                      <a:r>
                        <a:rPr lang="en-US" sz="1400" dirty="0"/>
                        <a:t>CIGI</a:t>
                      </a:r>
                    </a:p>
                  </a:txBody>
                  <a:tcPr>
                    <a:lnL w="12700" cap="flat" cmpd="sng" algn="ctr">
                      <a:solidFill>
                        <a:scrgbClr r="0" g="0" b="0"/>
                      </a:solidFill>
                      <a:prstDash val="solid"/>
                      <a:round/>
                      <a:headEnd type="none" w="med" len="med"/>
                      <a:tailEnd type="none" w="med" len="med"/>
                    </a:lnL>
                    <a:lnB w="12700" cap="flat" cmpd="sng" algn="ctr">
                      <a:solidFill>
                        <a:scrgbClr r="0" g="0" b="0"/>
                      </a:solidFill>
                      <a:prstDash val="solid"/>
                      <a:round/>
                      <a:headEnd type="none" w="med" len="med"/>
                      <a:tailEnd type="none" w="med" len="med"/>
                    </a:lnB>
                  </a:tcPr>
                </a:tc>
                <a:tc>
                  <a:txBody>
                    <a:bodyPr/>
                    <a:lstStyle/>
                    <a:p>
                      <a:r>
                        <a:rPr lang="en-US" sz="1400" dirty="0"/>
                        <a:t>2</a:t>
                      </a:r>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xmlns="" val="10001"/>
                  </a:ext>
                </a:extLst>
              </a:tr>
            </a:tbl>
          </a:graphicData>
        </a:graphic>
      </p:graphicFrame>
      <p:graphicFrame>
        <p:nvGraphicFramePr>
          <p:cNvPr id="27" name="Table 26"/>
          <p:cNvGraphicFramePr>
            <a:graphicFrameLocks noGrp="1"/>
          </p:cNvGraphicFramePr>
          <p:nvPr>
            <p:extLst/>
          </p:nvPr>
        </p:nvGraphicFramePr>
        <p:xfrm>
          <a:off x="5791200" y="2286000"/>
          <a:ext cx="2362200" cy="609600"/>
        </p:xfrm>
        <a:graphic>
          <a:graphicData uri="http://schemas.openxmlformats.org/drawingml/2006/table">
            <a:tbl>
              <a:tblPr firstRow="1">
                <a:tableStyleId>{5C22544A-7EE6-4342-B048-85BDC9FD1C3A}</a:tableStyleId>
              </a:tblPr>
              <a:tblGrid>
                <a:gridCol w="1181100">
                  <a:extLst>
                    <a:ext uri="{9D8B030D-6E8A-4147-A177-3AD203B41FA5}">
                      <a16:colId xmlns:a16="http://schemas.microsoft.com/office/drawing/2014/main" xmlns="" val="20000"/>
                    </a:ext>
                  </a:extLst>
                </a:gridCol>
                <a:gridCol w="1181100">
                  <a:extLst>
                    <a:ext uri="{9D8B030D-6E8A-4147-A177-3AD203B41FA5}">
                      <a16:colId xmlns:a16="http://schemas.microsoft.com/office/drawing/2014/main" xmlns="" val="20001"/>
                    </a:ext>
                  </a:extLst>
                </a:gridCol>
              </a:tblGrid>
              <a:tr h="273050">
                <a:tc>
                  <a:txBody>
                    <a:bodyPr/>
                    <a:lstStyle/>
                    <a:p>
                      <a:r>
                        <a:rPr lang="en-US" sz="1400" dirty="0"/>
                        <a:t>Key</a:t>
                      </a:r>
                    </a:p>
                  </a:txBody>
                  <a:tcPr>
                    <a:lnL w="12700" cap="flat" cmpd="sng" algn="ctr">
                      <a:solidFill>
                        <a:scrgbClr r="0" g="0" b="0"/>
                      </a:solidFill>
                      <a:prstDash val="solid"/>
                      <a:round/>
                      <a:headEnd type="none" w="med" len="med"/>
                      <a:tailEnd type="none" w="med" len="med"/>
                    </a:lnL>
                    <a:lnT w="12700" cap="flat" cmpd="sng" algn="ctr">
                      <a:solidFill>
                        <a:scrgbClr r="0" g="0" b="0"/>
                      </a:solidFill>
                      <a:prstDash val="solid"/>
                      <a:round/>
                      <a:headEnd type="none" w="med" len="med"/>
                      <a:tailEnd type="none" w="med" len="med"/>
                    </a:lnT>
                  </a:tcPr>
                </a:tc>
                <a:tc>
                  <a:txBody>
                    <a:bodyPr/>
                    <a:lstStyle/>
                    <a:p>
                      <a:r>
                        <a:rPr lang="en-US" sz="1400" dirty="0"/>
                        <a:t>Value</a:t>
                      </a:r>
                    </a:p>
                  </a:txBody>
                  <a:tcPr>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tcPr>
                </a:tc>
                <a:extLst>
                  <a:ext uri="{0D108BD9-81ED-4DB2-BD59-A6C34878D82A}">
                    <a16:rowId xmlns:a16="http://schemas.microsoft.com/office/drawing/2014/main" xmlns="" val="10000"/>
                  </a:ext>
                </a:extLst>
              </a:tr>
              <a:tr h="273050">
                <a:tc>
                  <a:txBody>
                    <a:bodyPr/>
                    <a:lstStyle/>
                    <a:p>
                      <a:r>
                        <a:rPr lang="en-US" sz="1400" dirty="0"/>
                        <a:t>Geospatial</a:t>
                      </a:r>
                    </a:p>
                  </a:txBody>
                  <a:tcPr>
                    <a:lnL w="12700" cap="flat" cmpd="sng" algn="ctr">
                      <a:solidFill>
                        <a:scrgbClr r="0" g="0" b="0"/>
                      </a:solidFill>
                      <a:prstDash val="solid"/>
                      <a:round/>
                      <a:headEnd type="none" w="med" len="med"/>
                      <a:tailEnd type="none" w="med" len="med"/>
                    </a:lnL>
                    <a:lnB w="12700" cap="flat" cmpd="sng" algn="ctr">
                      <a:solidFill>
                        <a:scrgbClr r="0" g="0" b="0"/>
                      </a:solidFill>
                      <a:prstDash val="solid"/>
                      <a:round/>
                      <a:headEnd type="none" w="med" len="med"/>
                      <a:tailEnd type="none" w="med" len="med"/>
                    </a:lnB>
                  </a:tcPr>
                </a:tc>
                <a:tc>
                  <a:txBody>
                    <a:bodyPr/>
                    <a:lstStyle/>
                    <a:p>
                      <a:r>
                        <a:rPr lang="en-US" sz="1400" dirty="0"/>
                        <a:t>2</a:t>
                      </a:r>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xmlns="" val="10001"/>
                  </a:ext>
                </a:extLst>
              </a:tr>
            </a:tbl>
          </a:graphicData>
        </a:graphic>
      </p:graphicFrame>
      <p:graphicFrame>
        <p:nvGraphicFramePr>
          <p:cNvPr id="28" name="Table 27"/>
          <p:cNvGraphicFramePr>
            <a:graphicFrameLocks noGrp="1"/>
          </p:cNvGraphicFramePr>
          <p:nvPr>
            <p:extLst/>
          </p:nvPr>
        </p:nvGraphicFramePr>
        <p:xfrm>
          <a:off x="5791200" y="3276600"/>
          <a:ext cx="2362200" cy="609600"/>
        </p:xfrm>
        <a:graphic>
          <a:graphicData uri="http://schemas.openxmlformats.org/drawingml/2006/table">
            <a:tbl>
              <a:tblPr firstRow="1">
                <a:tableStyleId>{5C22544A-7EE6-4342-B048-85BDC9FD1C3A}</a:tableStyleId>
              </a:tblPr>
              <a:tblGrid>
                <a:gridCol w="1181100">
                  <a:extLst>
                    <a:ext uri="{9D8B030D-6E8A-4147-A177-3AD203B41FA5}">
                      <a16:colId xmlns:a16="http://schemas.microsoft.com/office/drawing/2014/main" xmlns="" val="20000"/>
                    </a:ext>
                  </a:extLst>
                </a:gridCol>
                <a:gridCol w="1181100">
                  <a:extLst>
                    <a:ext uri="{9D8B030D-6E8A-4147-A177-3AD203B41FA5}">
                      <a16:colId xmlns:a16="http://schemas.microsoft.com/office/drawing/2014/main" xmlns="" val="20001"/>
                    </a:ext>
                  </a:extLst>
                </a:gridCol>
              </a:tblGrid>
              <a:tr h="273050">
                <a:tc>
                  <a:txBody>
                    <a:bodyPr/>
                    <a:lstStyle/>
                    <a:p>
                      <a:r>
                        <a:rPr lang="en-US" sz="1400" dirty="0"/>
                        <a:t>Key</a:t>
                      </a:r>
                    </a:p>
                  </a:txBody>
                  <a:tcPr>
                    <a:lnL w="12700" cap="flat" cmpd="sng" algn="ctr">
                      <a:solidFill>
                        <a:scrgbClr r="0" g="0" b="0"/>
                      </a:solidFill>
                      <a:prstDash val="solid"/>
                      <a:round/>
                      <a:headEnd type="none" w="med" len="med"/>
                      <a:tailEnd type="none" w="med" len="med"/>
                    </a:lnL>
                    <a:lnT w="12700" cap="flat" cmpd="sng" algn="ctr">
                      <a:solidFill>
                        <a:scrgbClr r="0" g="0" b="0"/>
                      </a:solidFill>
                      <a:prstDash val="solid"/>
                      <a:round/>
                      <a:headEnd type="none" w="med" len="med"/>
                      <a:tailEnd type="none" w="med" len="med"/>
                    </a:lnT>
                  </a:tcPr>
                </a:tc>
                <a:tc>
                  <a:txBody>
                    <a:bodyPr/>
                    <a:lstStyle/>
                    <a:p>
                      <a:r>
                        <a:rPr lang="en-US" sz="1400" dirty="0"/>
                        <a:t>Value</a:t>
                      </a:r>
                    </a:p>
                  </a:txBody>
                  <a:tcPr>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tcPr>
                </a:tc>
                <a:extLst>
                  <a:ext uri="{0D108BD9-81ED-4DB2-BD59-A6C34878D82A}">
                    <a16:rowId xmlns:a16="http://schemas.microsoft.com/office/drawing/2014/main" xmlns="" val="10000"/>
                  </a:ext>
                </a:extLst>
              </a:tr>
              <a:tr h="273050">
                <a:tc>
                  <a:txBody>
                    <a:bodyPr/>
                    <a:lstStyle/>
                    <a:p>
                      <a:r>
                        <a:rPr lang="en-US" sz="1400" dirty="0"/>
                        <a:t>GIS</a:t>
                      </a:r>
                    </a:p>
                  </a:txBody>
                  <a:tcPr>
                    <a:lnL w="12700" cap="flat" cmpd="sng" algn="ctr">
                      <a:solidFill>
                        <a:scrgbClr r="0" g="0" b="0"/>
                      </a:solidFill>
                      <a:prstDash val="solid"/>
                      <a:round/>
                      <a:headEnd type="none" w="med" len="med"/>
                      <a:tailEnd type="none" w="med" len="med"/>
                    </a:lnL>
                    <a:lnB w="12700" cap="flat" cmpd="sng" algn="ctr">
                      <a:solidFill>
                        <a:scrgbClr r="0" g="0" b="0"/>
                      </a:solidFill>
                      <a:prstDash val="solid"/>
                      <a:round/>
                      <a:headEnd type="none" w="med" len="med"/>
                      <a:tailEnd type="none" w="med" len="med"/>
                    </a:lnB>
                  </a:tcPr>
                </a:tc>
                <a:tc>
                  <a:txBody>
                    <a:bodyPr/>
                    <a:lstStyle/>
                    <a:p>
                      <a:r>
                        <a:rPr lang="en-US" sz="1400" dirty="0"/>
                        <a:t>3</a:t>
                      </a:r>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xmlns="" val="10001"/>
                  </a:ext>
                </a:extLst>
              </a:tr>
            </a:tbl>
          </a:graphicData>
        </a:graphic>
      </p:graphicFrame>
      <p:graphicFrame>
        <p:nvGraphicFramePr>
          <p:cNvPr id="29" name="Table 28"/>
          <p:cNvGraphicFramePr>
            <a:graphicFrameLocks noGrp="1"/>
          </p:cNvGraphicFramePr>
          <p:nvPr>
            <p:extLst/>
          </p:nvPr>
        </p:nvGraphicFramePr>
        <p:xfrm>
          <a:off x="5791200" y="4343400"/>
          <a:ext cx="2362200" cy="609600"/>
        </p:xfrm>
        <a:graphic>
          <a:graphicData uri="http://schemas.openxmlformats.org/drawingml/2006/table">
            <a:tbl>
              <a:tblPr firstRow="1">
                <a:tableStyleId>{5C22544A-7EE6-4342-B048-85BDC9FD1C3A}</a:tableStyleId>
              </a:tblPr>
              <a:tblGrid>
                <a:gridCol w="1181100">
                  <a:extLst>
                    <a:ext uri="{9D8B030D-6E8A-4147-A177-3AD203B41FA5}">
                      <a16:colId xmlns:a16="http://schemas.microsoft.com/office/drawing/2014/main" xmlns="" val="20000"/>
                    </a:ext>
                  </a:extLst>
                </a:gridCol>
                <a:gridCol w="1181100">
                  <a:extLst>
                    <a:ext uri="{9D8B030D-6E8A-4147-A177-3AD203B41FA5}">
                      <a16:colId xmlns:a16="http://schemas.microsoft.com/office/drawing/2014/main" xmlns="" val="20001"/>
                    </a:ext>
                  </a:extLst>
                </a:gridCol>
              </a:tblGrid>
              <a:tr h="273050">
                <a:tc>
                  <a:txBody>
                    <a:bodyPr/>
                    <a:lstStyle/>
                    <a:p>
                      <a:r>
                        <a:rPr lang="en-US" sz="1400" dirty="0"/>
                        <a:t>Key</a:t>
                      </a:r>
                    </a:p>
                  </a:txBody>
                  <a:tcPr>
                    <a:lnL w="12700" cap="flat" cmpd="sng" algn="ctr">
                      <a:solidFill>
                        <a:scrgbClr r="0" g="0" b="0"/>
                      </a:solidFill>
                      <a:prstDash val="solid"/>
                      <a:round/>
                      <a:headEnd type="none" w="med" len="med"/>
                      <a:tailEnd type="none" w="med" len="med"/>
                    </a:lnL>
                    <a:lnT w="12700" cap="flat" cmpd="sng" algn="ctr">
                      <a:solidFill>
                        <a:scrgbClr r="0" g="0" b="0"/>
                      </a:solidFill>
                      <a:prstDash val="solid"/>
                      <a:round/>
                      <a:headEnd type="none" w="med" len="med"/>
                      <a:tailEnd type="none" w="med" len="med"/>
                    </a:lnT>
                  </a:tcPr>
                </a:tc>
                <a:tc>
                  <a:txBody>
                    <a:bodyPr/>
                    <a:lstStyle/>
                    <a:p>
                      <a:r>
                        <a:rPr lang="en-US" sz="1400" dirty="0"/>
                        <a:t>Value</a:t>
                      </a:r>
                    </a:p>
                  </a:txBody>
                  <a:tcPr>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tcPr>
                </a:tc>
                <a:extLst>
                  <a:ext uri="{0D108BD9-81ED-4DB2-BD59-A6C34878D82A}">
                    <a16:rowId xmlns:a16="http://schemas.microsoft.com/office/drawing/2014/main" xmlns="" val="10000"/>
                  </a:ext>
                </a:extLst>
              </a:tr>
              <a:tr h="273050">
                <a:tc>
                  <a:txBody>
                    <a:bodyPr/>
                    <a:lstStyle/>
                    <a:p>
                      <a:r>
                        <a:rPr lang="en-US" sz="1400" dirty="0"/>
                        <a:t>Research</a:t>
                      </a:r>
                    </a:p>
                  </a:txBody>
                  <a:tcPr>
                    <a:lnL w="12700" cap="flat" cmpd="sng" algn="ctr">
                      <a:solidFill>
                        <a:scrgbClr r="0" g="0" b="0"/>
                      </a:solidFill>
                      <a:prstDash val="solid"/>
                      <a:round/>
                      <a:headEnd type="none" w="med" len="med"/>
                      <a:tailEnd type="none" w="med" len="med"/>
                    </a:lnL>
                    <a:lnB w="12700" cap="flat" cmpd="sng" algn="ctr">
                      <a:solidFill>
                        <a:scrgbClr r="0" g="0" b="0"/>
                      </a:solidFill>
                      <a:prstDash val="solid"/>
                      <a:round/>
                      <a:headEnd type="none" w="med" len="med"/>
                      <a:tailEnd type="none" w="med" len="med"/>
                    </a:lnB>
                  </a:tcPr>
                </a:tc>
                <a:tc>
                  <a:txBody>
                    <a:bodyPr/>
                    <a:lstStyle/>
                    <a:p>
                      <a:r>
                        <a:rPr lang="en-US" sz="1400" dirty="0"/>
                        <a:t>4</a:t>
                      </a:r>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xmlns="" val="10001"/>
                  </a:ext>
                </a:extLst>
              </a:tr>
            </a:tbl>
          </a:graphicData>
        </a:graphic>
      </p:graphicFrame>
      <p:graphicFrame>
        <p:nvGraphicFramePr>
          <p:cNvPr id="30" name="Table 29"/>
          <p:cNvGraphicFramePr>
            <a:graphicFrameLocks noGrp="1"/>
          </p:cNvGraphicFramePr>
          <p:nvPr>
            <p:extLst/>
          </p:nvPr>
        </p:nvGraphicFramePr>
        <p:xfrm>
          <a:off x="5791200" y="5181600"/>
          <a:ext cx="2362200" cy="609600"/>
        </p:xfrm>
        <a:graphic>
          <a:graphicData uri="http://schemas.openxmlformats.org/drawingml/2006/table">
            <a:tbl>
              <a:tblPr firstRow="1">
                <a:tableStyleId>{5C22544A-7EE6-4342-B048-85BDC9FD1C3A}</a:tableStyleId>
              </a:tblPr>
              <a:tblGrid>
                <a:gridCol w="1181100">
                  <a:extLst>
                    <a:ext uri="{9D8B030D-6E8A-4147-A177-3AD203B41FA5}">
                      <a16:colId xmlns:a16="http://schemas.microsoft.com/office/drawing/2014/main" xmlns="" val="20000"/>
                    </a:ext>
                  </a:extLst>
                </a:gridCol>
                <a:gridCol w="1181100">
                  <a:extLst>
                    <a:ext uri="{9D8B030D-6E8A-4147-A177-3AD203B41FA5}">
                      <a16:colId xmlns:a16="http://schemas.microsoft.com/office/drawing/2014/main" xmlns="" val="20001"/>
                    </a:ext>
                  </a:extLst>
                </a:gridCol>
              </a:tblGrid>
              <a:tr h="273050">
                <a:tc>
                  <a:txBody>
                    <a:bodyPr/>
                    <a:lstStyle/>
                    <a:p>
                      <a:r>
                        <a:rPr lang="en-US" sz="1400" dirty="0"/>
                        <a:t>Key</a:t>
                      </a:r>
                    </a:p>
                  </a:txBody>
                  <a:tcPr>
                    <a:lnL w="12700" cap="flat" cmpd="sng" algn="ctr">
                      <a:solidFill>
                        <a:scrgbClr r="0" g="0" b="0"/>
                      </a:solidFill>
                      <a:prstDash val="solid"/>
                      <a:round/>
                      <a:headEnd type="none" w="med" len="med"/>
                      <a:tailEnd type="none" w="med" len="med"/>
                    </a:lnL>
                    <a:lnT w="12700" cap="flat" cmpd="sng" algn="ctr">
                      <a:solidFill>
                        <a:scrgbClr r="0" g="0" b="0"/>
                      </a:solidFill>
                      <a:prstDash val="solid"/>
                      <a:round/>
                      <a:headEnd type="none" w="med" len="med"/>
                      <a:tailEnd type="none" w="med" len="med"/>
                    </a:lnT>
                  </a:tcPr>
                </a:tc>
                <a:tc>
                  <a:txBody>
                    <a:bodyPr/>
                    <a:lstStyle/>
                    <a:p>
                      <a:r>
                        <a:rPr lang="en-US" sz="1400" dirty="0"/>
                        <a:t>Value</a:t>
                      </a:r>
                    </a:p>
                  </a:txBody>
                  <a:tcPr>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tcPr>
                </a:tc>
                <a:extLst>
                  <a:ext uri="{0D108BD9-81ED-4DB2-BD59-A6C34878D82A}">
                    <a16:rowId xmlns:a16="http://schemas.microsoft.com/office/drawing/2014/main" xmlns="" val="10000"/>
                  </a:ext>
                </a:extLst>
              </a:tr>
              <a:tr h="273050">
                <a:tc>
                  <a:txBody>
                    <a:bodyPr/>
                    <a:lstStyle/>
                    <a:p>
                      <a:r>
                        <a:rPr lang="en-US" sz="1400" dirty="0"/>
                        <a:t>Student</a:t>
                      </a:r>
                    </a:p>
                  </a:txBody>
                  <a:tcPr>
                    <a:lnL w="12700" cap="flat" cmpd="sng" algn="ctr">
                      <a:solidFill>
                        <a:scrgbClr r="0" g="0" b="0"/>
                      </a:solidFill>
                      <a:prstDash val="solid"/>
                      <a:round/>
                      <a:headEnd type="none" w="med" len="med"/>
                      <a:tailEnd type="none" w="med" len="med"/>
                    </a:lnL>
                    <a:lnB w="12700" cap="flat" cmpd="sng" algn="ctr">
                      <a:solidFill>
                        <a:scrgbClr r="0" g="0" b="0"/>
                      </a:solidFill>
                      <a:prstDash val="solid"/>
                      <a:round/>
                      <a:headEnd type="none" w="med" len="med"/>
                      <a:tailEnd type="none" w="med" len="med"/>
                    </a:lnB>
                  </a:tcPr>
                </a:tc>
                <a:tc>
                  <a:txBody>
                    <a:bodyPr/>
                    <a:lstStyle/>
                    <a:p>
                      <a:r>
                        <a:rPr lang="en-US" sz="1400" dirty="0"/>
                        <a:t>2</a:t>
                      </a:r>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xmlns="" val="10001"/>
                  </a:ext>
                </a:extLst>
              </a:tr>
            </a:tbl>
          </a:graphicData>
        </a:graphic>
      </p:graphicFrame>
      <p:graphicFrame>
        <p:nvGraphicFramePr>
          <p:cNvPr id="31" name="Table 30"/>
          <p:cNvGraphicFramePr>
            <a:graphicFrameLocks noGrp="1"/>
          </p:cNvGraphicFramePr>
          <p:nvPr>
            <p:extLst/>
          </p:nvPr>
        </p:nvGraphicFramePr>
        <p:xfrm>
          <a:off x="5791200" y="6019800"/>
          <a:ext cx="2362200" cy="609600"/>
        </p:xfrm>
        <a:graphic>
          <a:graphicData uri="http://schemas.openxmlformats.org/drawingml/2006/table">
            <a:tbl>
              <a:tblPr firstRow="1">
                <a:tableStyleId>{5C22544A-7EE6-4342-B048-85BDC9FD1C3A}</a:tableStyleId>
              </a:tblPr>
              <a:tblGrid>
                <a:gridCol w="1181100">
                  <a:extLst>
                    <a:ext uri="{9D8B030D-6E8A-4147-A177-3AD203B41FA5}">
                      <a16:colId xmlns:a16="http://schemas.microsoft.com/office/drawing/2014/main" xmlns="" val="20000"/>
                    </a:ext>
                  </a:extLst>
                </a:gridCol>
                <a:gridCol w="1181100">
                  <a:extLst>
                    <a:ext uri="{9D8B030D-6E8A-4147-A177-3AD203B41FA5}">
                      <a16:colId xmlns:a16="http://schemas.microsoft.com/office/drawing/2014/main" xmlns="" val="20001"/>
                    </a:ext>
                  </a:extLst>
                </a:gridCol>
              </a:tblGrid>
              <a:tr h="273050">
                <a:tc>
                  <a:txBody>
                    <a:bodyPr/>
                    <a:lstStyle/>
                    <a:p>
                      <a:r>
                        <a:rPr lang="en-US" sz="1400" dirty="0"/>
                        <a:t>Key</a:t>
                      </a:r>
                    </a:p>
                  </a:txBody>
                  <a:tcPr>
                    <a:lnL w="12700" cap="flat" cmpd="sng" algn="ctr">
                      <a:solidFill>
                        <a:scrgbClr r="0" g="0" b="0"/>
                      </a:solidFill>
                      <a:prstDash val="solid"/>
                      <a:round/>
                      <a:headEnd type="none" w="med" len="med"/>
                      <a:tailEnd type="none" w="med" len="med"/>
                    </a:lnL>
                    <a:lnT w="12700" cap="flat" cmpd="sng" algn="ctr">
                      <a:solidFill>
                        <a:scrgbClr r="0" g="0" b="0"/>
                      </a:solidFill>
                      <a:prstDash val="solid"/>
                      <a:round/>
                      <a:headEnd type="none" w="med" len="med"/>
                      <a:tailEnd type="none" w="med" len="med"/>
                    </a:lnT>
                  </a:tcPr>
                </a:tc>
                <a:tc>
                  <a:txBody>
                    <a:bodyPr/>
                    <a:lstStyle/>
                    <a:p>
                      <a:r>
                        <a:rPr lang="en-US" sz="1400" dirty="0"/>
                        <a:t>Value</a:t>
                      </a:r>
                    </a:p>
                  </a:txBody>
                  <a:tcPr>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tcPr>
                </a:tc>
                <a:extLst>
                  <a:ext uri="{0D108BD9-81ED-4DB2-BD59-A6C34878D82A}">
                    <a16:rowId xmlns:a16="http://schemas.microsoft.com/office/drawing/2014/main" xmlns="" val="10000"/>
                  </a:ext>
                </a:extLst>
              </a:tr>
              <a:tr h="273050">
                <a:tc>
                  <a:txBody>
                    <a:bodyPr/>
                    <a:lstStyle/>
                    <a:p>
                      <a:r>
                        <a:rPr lang="en-US" sz="1400" dirty="0"/>
                        <a:t>Center</a:t>
                      </a:r>
                    </a:p>
                  </a:txBody>
                  <a:tcPr>
                    <a:lnL w="12700" cap="flat" cmpd="sng" algn="ctr">
                      <a:solidFill>
                        <a:scrgbClr r="0" g="0" b="0"/>
                      </a:solidFill>
                      <a:prstDash val="solid"/>
                      <a:round/>
                      <a:headEnd type="none" w="med" len="med"/>
                      <a:tailEnd type="none" w="med" len="med"/>
                    </a:lnL>
                    <a:lnB w="12700" cap="flat" cmpd="sng" algn="ctr">
                      <a:solidFill>
                        <a:scrgbClr r="0" g="0" b="0"/>
                      </a:solidFill>
                      <a:prstDash val="solid"/>
                      <a:round/>
                      <a:headEnd type="none" w="med" len="med"/>
                      <a:tailEnd type="none" w="med" len="med"/>
                    </a:lnB>
                  </a:tcPr>
                </a:tc>
                <a:tc>
                  <a:txBody>
                    <a:bodyPr/>
                    <a:lstStyle/>
                    <a:p>
                      <a:r>
                        <a:rPr lang="en-US" sz="1400" dirty="0"/>
                        <a:t>1</a:t>
                      </a:r>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xmlns="" val="10001"/>
                  </a:ext>
                </a:extLst>
              </a:tr>
            </a:tbl>
          </a:graphicData>
        </a:graphic>
      </p:graphicFrame>
    </p:spTree>
    <p:extLst>
      <p:ext uri="{BB962C8B-B14F-4D97-AF65-F5344CB8AC3E}">
        <p14:creationId xmlns:p14="http://schemas.microsoft.com/office/powerpoint/2010/main" val="194860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0"/>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3" grpId="0" animBg="1"/>
      <p:bldP spid="14" grpId="0" animBg="1"/>
      <p:bldP spid="15" grpId="0" animBg="1"/>
      <p:bldP spid="16" grpId="0" animBg="1"/>
      <p:bldP spid="17"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21267"/>
            <a:ext cx="8229600" cy="668866"/>
          </a:xfrm>
        </p:spPr>
        <p:txBody>
          <a:bodyPr>
            <a:normAutofit fontScale="90000"/>
          </a:bodyPr>
          <a:lstStyle/>
          <a:p>
            <a:r>
              <a:rPr lang="en-US" b="1" dirty="0"/>
              <a:t>Outline</a:t>
            </a:r>
          </a:p>
        </p:txBody>
      </p:sp>
      <p:sp>
        <p:nvSpPr>
          <p:cNvPr id="3" name="Content Placeholder 2"/>
          <p:cNvSpPr>
            <a:spLocks noGrp="1"/>
          </p:cNvSpPr>
          <p:nvPr>
            <p:ph idx="1"/>
          </p:nvPr>
        </p:nvSpPr>
        <p:spPr>
          <a:xfrm>
            <a:off x="292100" y="1777999"/>
            <a:ext cx="8686800" cy="4804833"/>
          </a:xfrm>
        </p:spPr>
        <p:txBody>
          <a:bodyPr>
            <a:normAutofit/>
          </a:bodyPr>
          <a:lstStyle/>
          <a:p>
            <a:r>
              <a:rPr lang="en-US" dirty="0"/>
              <a:t>Geospatial Big Data</a:t>
            </a:r>
          </a:p>
          <a:p>
            <a:pPr lvl="1"/>
            <a:r>
              <a:rPr lang="en-US" b="1" dirty="0"/>
              <a:t>Geo-located Twitter data streams</a:t>
            </a:r>
          </a:p>
          <a:p>
            <a:pPr lvl="1"/>
            <a:r>
              <a:rPr lang="en-US" b="1" dirty="0"/>
              <a:t>New York taxi trip record data (</a:t>
            </a:r>
            <a:r>
              <a:rPr lang="en-US" b="1" dirty="0">
                <a:hlinkClick r:id="rId3"/>
              </a:rPr>
              <a:t>http://www.nyc.gov/html/tlc/html/about/trip_record_data.shtml</a:t>
            </a:r>
            <a:r>
              <a:rPr lang="en-US" b="1" dirty="0"/>
              <a:t>)</a:t>
            </a:r>
          </a:p>
          <a:p>
            <a:r>
              <a:rPr lang="en-US" dirty="0"/>
              <a:t>CyberGIS</a:t>
            </a:r>
          </a:p>
          <a:p>
            <a:r>
              <a:rPr lang="en-US" dirty="0"/>
              <a:t>Distributed computing environment in ROGER</a:t>
            </a:r>
          </a:p>
          <a:p>
            <a:pPr lvl="1"/>
            <a:r>
              <a:rPr lang="en-US" sz="1800" b="1" dirty="0"/>
              <a:t>Apache Hadoop and HDFS</a:t>
            </a:r>
          </a:p>
          <a:p>
            <a:pPr marL="342900" lvl="1" indent="-342900">
              <a:buFont typeface="Arial" pitchFamily="34" charset="0"/>
              <a:buChar char="•"/>
            </a:pPr>
            <a:r>
              <a:rPr lang="en-US" sz="2400" dirty="0">
                <a:solidFill>
                  <a:schemeClr val="tx2">
                    <a:lumMod val="75000"/>
                  </a:schemeClr>
                </a:solidFill>
              </a:rPr>
              <a:t>Big Data processing in Hadoop Distributed File System (HDFS)</a:t>
            </a:r>
          </a:p>
          <a:p>
            <a:pPr lvl="1"/>
            <a:r>
              <a:rPr lang="en-US" sz="1800" b="1" dirty="0"/>
              <a:t>MapReduce (Java) with geospatial operations (ESRI shapefile)</a:t>
            </a:r>
          </a:p>
          <a:p>
            <a:pPr lvl="1"/>
            <a:r>
              <a:rPr lang="en-US" sz="1800" b="1" dirty="0"/>
              <a:t>Hive</a:t>
            </a:r>
          </a:p>
          <a:p>
            <a:pPr lvl="1"/>
            <a:r>
              <a:rPr lang="en-US" sz="1800" b="1" dirty="0"/>
              <a:t>Hadoop streaming API with Python</a:t>
            </a:r>
          </a:p>
        </p:txBody>
      </p:sp>
      <p:sp>
        <p:nvSpPr>
          <p:cNvPr id="4" name="Slide Number Placeholder 3"/>
          <p:cNvSpPr>
            <a:spLocks noGrp="1"/>
          </p:cNvSpPr>
          <p:nvPr>
            <p:ph type="sldNum" sz="quarter" idx="12"/>
          </p:nvPr>
        </p:nvSpPr>
        <p:spPr>
          <a:xfrm>
            <a:off x="8483600" y="6356350"/>
            <a:ext cx="524522" cy="365125"/>
          </a:xfrm>
        </p:spPr>
        <p:txBody>
          <a:bodyPr/>
          <a:lstStyle>
            <a:lvl1pPr>
              <a:defRPr sz="2400" b="1">
                <a:solidFill>
                  <a:schemeClr val="tx1"/>
                </a:solidFill>
                <a:latin typeface="Arial" charset="0"/>
                <a:ea typeface="ＭＳ Ｐゴシック" charset="0"/>
                <a:cs typeface="ＭＳ Ｐゴシック" charset="0"/>
              </a:defRPr>
            </a:lvl1pPr>
            <a:lvl2pPr marL="742950" indent="-285750">
              <a:defRPr sz="2400" b="1">
                <a:solidFill>
                  <a:schemeClr val="tx1"/>
                </a:solidFill>
                <a:latin typeface="Arial" charset="0"/>
                <a:ea typeface="ＭＳ Ｐゴシック" charset="0"/>
              </a:defRPr>
            </a:lvl2pPr>
            <a:lvl3pPr marL="1143000" indent="-228600">
              <a:defRPr sz="2400" b="1">
                <a:solidFill>
                  <a:schemeClr val="tx1"/>
                </a:solidFill>
                <a:latin typeface="Arial" charset="0"/>
                <a:ea typeface="ＭＳ Ｐゴシック" charset="0"/>
              </a:defRPr>
            </a:lvl3pPr>
            <a:lvl4pPr marL="1600200" indent="-228600">
              <a:defRPr sz="2400" b="1">
                <a:solidFill>
                  <a:schemeClr val="tx1"/>
                </a:solidFill>
                <a:latin typeface="Arial" charset="0"/>
                <a:ea typeface="ＭＳ Ｐゴシック" charset="0"/>
              </a:defRPr>
            </a:lvl4pPr>
            <a:lvl5pPr marL="2057400" indent="-228600">
              <a:defRPr sz="2400" b="1">
                <a:solidFill>
                  <a:schemeClr val="tx1"/>
                </a:solidFill>
                <a:latin typeface="Arial" charset="0"/>
                <a:ea typeface="ＭＳ Ｐゴシック" charset="0"/>
              </a:defRPr>
            </a:lvl5pPr>
            <a:lvl6pPr marL="2514600" indent="-228600" eaLnBrk="0" fontAlgn="base" hangingPunct="0">
              <a:spcBef>
                <a:spcPct val="0"/>
              </a:spcBef>
              <a:spcAft>
                <a:spcPct val="0"/>
              </a:spcAft>
              <a:defRPr sz="2400" b="1">
                <a:solidFill>
                  <a:schemeClr val="tx1"/>
                </a:solidFill>
                <a:latin typeface="Arial" charset="0"/>
                <a:ea typeface="ＭＳ Ｐゴシック" charset="0"/>
              </a:defRPr>
            </a:lvl6pPr>
            <a:lvl7pPr marL="2971800" indent="-228600" eaLnBrk="0" fontAlgn="base" hangingPunct="0">
              <a:spcBef>
                <a:spcPct val="0"/>
              </a:spcBef>
              <a:spcAft>
                <a:spcPct val="0"/>
              </a:spcAft>
              <a:defRPr sz="2400" b="1">
                <a:solidFill>
                  <a:schemeClr val="tx1"/>
                </a:solidFill>
                <a:latin typeface="Arial" charset="0"/>
                <a:ea typeface="ＭＳ Ｐゴシック" charset="0"/>
              </a:defRPr>
            </a:lvl7pPr>
            <a:lvl8pPr marL="3429000" indent="-228600" eaLnBrk="0" fontAlgn="base" hangingPunct="0">
              <a:spcBef>
                <a:spcPct val="0"/>
              </a:spcBef>
              <a:spcAft>
                <a:spcPct val="0"/>
              </a:spcAft>
              <a:defRPr sz="2400" b="1">
                <a:solidFill>
                  <a:schemeClr val="tx1"/>
                </a:solidFill>
                <a:latin typeface="Arial" charset="0"/>
                <a:ea typeface="ＭＳ Ｐゴシック" charset="0"/>
              </a:defRPr>
            </a:lvl8pPr>
            <a:lvl9pPr marL="3886200" indent="-228600" eaLnBrk="0" fontAlgn="base" hangingPunct="0">
              <a:spcBef>
                <a:spcPct val="0"/>
              </a:spcBef>
              <a:spcAft>
                <a:spcPct val="0"/>
              </a:spcAft>
              <a:defRPr sz="2400" b="1">
                <a:solidFill>
                  <a:schemeClr val="tx1"/>
                </a:solidFill>
                <a:latin typeface="Arial" charset="0"/>
                <a:ea typeface="ＭＳ Ｐゴシック" charset="0"/>
              </a:defRPr>
            </a:lvl9pPr>
          </a:lstStyle>
          <a:p>
            <a:pPr>
              <a:defRPr/>
            </a:pPr>
            <a:endParaRPr lang="en-US" sz="1000" b="0" dirty="0">
              <a:latin typeface="Tahoma" charset="0"/>
            </a:endParaRPr>
          </a:p>
          <a:p>
            <a:pPr>
              <a:defRPr/>
            </a:pPr>
            <a:fld id="{A454E1AF-7DAE-AA42-AAA3-C73C4E2FAC02}" type="slidenum">
              <a:rPr lang="en-US" sz="1000" b="0" smtClean="0">
                <a:latin typeface="Tahoma" charset="0"/>
              </a:rPr>
              <a:pPr>
                <a:defRPr/>
              </a:pPr>
              <a:t>2</a:t>
            </a:fld>
            <a:endParaRPr lang="en-US" sz="1000" b="0" dirty="0">
              <a:latin typeface="Tahoma" charset="0"/>
            </a:endParaRPr>
          </a:p>
        </p:txBody>
      </p:sp>
    </p:spTree>
    <p:extLst>
      <p:ext uri="{BB962C8B-B14F-4D97-AF65-F5344CB8AC3E}">
        <p14:creationId xmlns:p14="http://schemas.microsoft.com/office/powerpoint/2010/main" val="59895723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457199" y="635000"/>
            <a:ext cx="8229600" cy="1600200"/>
          </a:xfrm>
        </p:spPr>
        <p:txBody>
          <a:bodyPr wrap="square" numCol="1" anchorCtr="0" compatLnSpc="1">
            <a:prstTxWarp prst="textNoShape">
              <a:avLst/>
            </a:prstTxWarp>
            <a:normAutofit fontScale="90000"/>
          </a:bodyPr>
          <a:lstStyle/>
          <a:p>
            <a:pPr algn="l">
              <a:lnSpc>
                <a:spcPct val="100000"/>
              </a:lnSpc>
            </a:pPr>
            <a:r>
              <a:rPr lang="en-US" b="1" dirty="0">
                <a:effectLst>
                  <a:outerShdw blurRad="38100" dist="38100" dir="2700000" algn="tl">
                    <a:srgbClr val="DDDDDD"/>
                  </a:outerShdw>
                </a:effectLst>
                <a:latin typeface="Arial" charset="0"/>
                <a:ea typeface="ＭＳ Ｐゴシック" charset="0"/>
              </a:rPr>
              <a:t>Hadoop Streaming API: Delegation of Map and Reduce tasks</a:t>
            </a:r>
          </a:p>
        </p:txBody>
      </p:sp>
      <p:sp>
        <p:nvSpPr>
          <p:cNvPr id="14339" name="Slide Number Placeholder 3"/>
          <p:cNvSpPr>
            <a:spLocks noGrp="1"/>
          </p:cNvSpPr>
          <p:nvPr>
            <p:ph type="sldNum" sz="quarter" idx="4294967295"/>
          </p:nvPr>
        </p:nvSpPr>
        <p:spPr bwMode="auto">
          <a:xfrm>
            <a:off x="8582025" y="6356350"/>
            <a:ext cx="561975" cy="365125"/>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fld id="{2F81D0A5-5636-074A-AE58-C1FD9013E26E}" type="slidenum">
              <a:rPr lang="en-US">
                <a:latin typeface="Century Gothic" charset="0"/>
              </a:rPr>
              <a:pPr/>
              <a:t>20</a:t>
            </a:fld>
            <a:endParaRPr lang="en-US" dirty="0">
              <a:latin typeface="Century Gothic" charset="0"/>
            </a:endParaRPr>
          </a:p>
        </p:txBody>
      </p:sp>
      <p:pic>
        <p:nvPicPr>
          <p:cNvPr id="1028" name="Picture 4" descr="http://www.raythos.com/wp-content/uploads/2013/08/mapreduce-simpleview.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47055" y="2317981"/>
            <a:ext cx="4649889" cy="38793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4645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wrap="square" numCol="1" anchorCtr="0" compatLnSpc="1">
            <a:prstTxWarp prst="textNoShape">
              <a:avLst/>
            </a:prstTxWarp>
          </a:bodyPr>
          <a:lstStyle/>
          <a:p>
            <a:r>
              <a:rPr lang="en-US" b="1" dirty="0">
                <a:effectLst>
                  <a:outerShdw blurRad="38100" dist="38100" dir="2700000" algn="tl">
                    <a:srgbClr val="DDDDDD"/>
                  </a:outerShdw>
                </a:effectLst>
                <a:latin typeface="Arial" charset="0"/>
                <a:ea typeface="ＭＳ Ｐゴシック" charset="0"/>
              </a:rPr>
              <a:t>Basic Hadoop Commands</a:t>
            </a:r>
          </a:p>
        </p:txBody>
      </p:sp>
      <p:sp>
        <p:nvSpPr>
          <p:cNvPr id="3" name="Text Placeholder 2"/>
          <p:cNvSpPr>
            <a:spLocks noGrp="1"/>
          </p:cNvSpPr>
          <p:nvPr>
            <p:ph type="body" sz="quarter" idx="10"/>
          </p:nvPr>
        </p:nvSpPr>
        <p:spPr>
          <a:xfrm>
            <a:off x="481012" y="1717743"/>
            <a:ext cx="8382000" cy="5068109"/>
          </a:xfrm>
        </p:spPr>
        <p:txBody>
          <a:bodyPr>
            <a:normAutofit/>
          </a:bodyPr>
          <a:lstStyle/>
          <a:p>
            <a:r>
              <a:rPr lang="en-US" dirty="0"/>
              <a:t>Check Hadoop directory</a:t>
            </a:r>
          </a:p>
          <a:p>
            <a:pPr lvl="1"/>
            <a:r>
              <a:rPr lang="en-US" sz="2000" dirty="0" err="1"/>
              <a:t>hdfs</a:t>
            </a:r>
            <a:r>
              <a:rPr lang="en-US" sz="2000" dirty="0"/>
              <a:t> </a:t>
            </a:r>
            <a:r>
              <a:rPr lang="en-US" sz="2000" dirty="0" err="1"/>
              <a:t>dfs</a:t>
            </a:r>
            <a:r>
              <a:rPr lang="en-US" sz="2000" dirty="0"/>
              <a:t> -ls [/user/</a:t>
            </a:r>
            <a:r>
              <a:rPr lang="en-US" sz="2000" dirty="0" err="1"/>
              <a:t>netID</a:t>
            </a:r>
            <a:r>
              <a:rPr lang="en-US" sz="2000" dirty="0"/>
              <a:t>/folder]</a:t>
            </a:r>
          </a:p>
          <a:p>
            <a:pPr lvl="1"/>
            <a:r>
              <a:rPr lang="en-US" sz="2000" dirty="0" err="1"/>
              <a:t>hdfs</a:t>
            </a:r>
            <a:r>
              <a:rPr lang="en-US" sz="2000" dirty="0"/>
              <a:t> </a:t>
            </a:r>
            <a:r>
              <a:rPr lang="en-US" sz="2000" dirty="0" err="1"/>
              <a:t>dfs</a:t>
            </a:r>
            <a:r>
              <a:rPr lang="en-US" sz="2000" dirty="0"/>
              <a:t> -ls folder</a:t>
            </a:r>
            <a:endParaRPr lang="en-US" sz="2000" dirty="0">
              <a:solidFill>
                <a:schemeClr val="tx2">
                  <a:lumMod val="75000"/>
                </a:schemeClr>
              </a:solidFill>
            </a:endParaRPr>
          </a:p>
          <a:p>
            <a:pPr marL="342900" lvl="1" indent="-342900">
              <a:buFont typeface="Arial" pitchFamily="34" charset="0"/>
              <a:buChar char="•"/>
            </a:pPr>
            <a:r>
              <a:rPr lang="en-US" sz="2400" dirty="0">
                <a:solidFill>
                  <a:schemeClr val="tx2">
                    <a:lumMod val="75000"/>
                  </a:schemeClr>
                </a:solidFill>
              </a:rPr>
              <a:t>Make a Hadoop directory</a:t>
            </a:r>
          </a:p>
          <a:p>
            <a:pPr lvl="1"/>
            <a:r>
              <a:rPr lang="en-US" sz="2000" dirty="0" err="1"/>
              <a:t>hdfs</a:t>
            </a:r>
            <a:r>
              <a:rPr lang="en-US" sz="2000" dirty="0"/>
              <a:t> </a:t>
            </a:r>
            <a:r>
              <a:rPr lang="en-US" sz="2000" dirty="0" err="1"/>
              <a:t>dfs</a:t>
            </a:r>
            <a:r>
              <a:rPr lang="en-US" sz="2000" dirty="0"/>
              <a:t> -</a:t>
            </a:r>
            <a:r>
              <a:rPr lang="en-US" sz="2000" dirty="0" err="1"/>
              <a:t>mkdir</a:t>
            </a:r>
            <a:r>
              <a:rPr lang="en-US" sz="2000" dirty="0"/>
              <a:t> folder</a:t>
            </a:r>
          </a:p>
          <a:p>
            <a:pPr marL="342900" lvl="1" indent="-342900">
              <a:buFont typeface="Arial" pitchFamily="34" charset="0"/>
              <a:buChar char="•"/>
            </a:pPr>
            <a:r>
              <a:rPr lang="en-US" sz="2400" dirty="0">
                <a:solidFill>
                  <a:schemeClr val="tx2">
                    <a:lumMod val="75000"/>
                  </a:schemeClr>
                </a:solidFill>
              </a:rPr>
              <a:t>Copy data into HDFS</a:t>
            </a:r>
          </a:p>
          <a:p>
            <a:pPr lvl="1"/>
            <a:r>
              <a:rPr lang="en-US" sz="2000" dirty="0" err="1"/>
              <a:t>hdfs</a:t>
            </a:r>
            <a:r>
              <a:rPr lang="en-US" sz="2000" dirty="0"/>
              <a:t> </a:t>
            </a:r>
            <a:r>
              <a:rPr lang="en-US" sz="2000" dirty="0" err="1"/>
              <a:t>dfs</a:t>
            </a:r>
            <a:r>
              <a:rPr lang="en-US" sz="2000" dirty="0"/>
              <a:t> -</a:t>
            </a:r>
            <a:r>
              <a:rPr lang="en-US" sz="2000" dirty="0" err="1"/>
              <a:t>copyFromLocal</a:t>
            </a:r>
            <a:r>
              <a:rPr lang="en-US" sz="2000" dirty="0"/>
              <a:t> </a:t>
            </a:r>
            <a:r>
              <a:rPr lang="en-US" sz="2000" dirty="0" err="1"/>
              <a:t>local_file</a:t>
            </a:r>
            <a:r>
              <a:rPr lang="en-US" sz="2000" dirty="0"/>
              <a:t> [</a:t>
            </a:r>
            <a:r>
              <a:rPr lang="en-US" sz="2000" dirty="0" err="1"/>
              <a:t>path_in_HDFS</a:t>
            </a:r>
            <a:r>
              <a:rPr lang="en-US" sz="2000" dirty="0"/>
              <a:t>]</a:t>
            </a:r>
          </a:p>
          <a:p>
            <a:pPr marL="342900" lvl="1" indent="-342900">
              <a:buFont typeface="Arial" pitchFamily="34" charset="0"/>
              <a:buChar char="•"/>
            </a:pPr>
            <a:r>
              <a:rPr lang="en-US" sz="2400" dirty="0">
                <a:solidFill>
                  <a:schemeClr val="tx2">
                    <a:lumMod val="75000"/>
                  </a:schemeClr>
                </a:solidFill>
              </a:rPr>
              <a:t>Copy data from HDFS to local directory</a:t>
            </a:r>
          </a:p>
          <a:p>
            <a:pPr lvl="1"/>
            <a:r>
              <a:rPr lang="en-US" sz="2000" dirty="0" err="1"/>
              <a:t>hdfs</a:t>
            </a:r>
            <a:r>
              <a:rPr lang="en-US" sz="2000" dirty="0"/>
              <a:t> </a:t>
            </a:r>
            <a:r>
              <a:rPr lang="en-US" sz="2000" dirty="0" err="1"/>
              <a:t>dfs</a:t>
            </a:r>
            <a:r>
              <a:rPr lang="en-US" sz="2000" dirty="0"/>
              <a:t> -</a:t>
            </a:r>
            <a:r>
              <a:rPr lang="en-US" sz="2000" dirty="0" err="1"/>
              <a:t>getmerge</a:t>
            </a:r>
            <a:r>
              <a:rPr lang="en-US" sz="2000" dirty="0"/>
              <a:t> </a:t>
            </a:r>
            <a:r>
              <a:rPr lang="en-US" sz="2000" dirty="0" err="1"/>
              <a:t>file_in_HDFS</a:t>
            </a:r>
            <a:r>
              <a:rPr lang="en-US" sz="2000" dirty="0"/>
              <a:t> </a:t>
            </a:r>
            <a:r>
              <a:rPr lang="en-US" sz="2000" dirty="0" err="1"/>
              <a:t>path_in_local_directory</a:t>
            </a:r>
            <a:endParaRPr lang="en-US" sz="2000" dirty="0"/>
          </a:p>
          <a:p>
            <a:pPr marL="342900" lvl="1" indent="-342900">
              <a:buFont typeface="Arial" pitchFamily="34" charset="0"/>
              <a:buChar char="•"/>
            </a:pPr>
            <a:r>
              <a:rPr lang="en-US" sz="2400" dirty="0">
                <a:solidFill>
                  <a:schemeClr val="tx2">
                    <a:lumMod val="75000"/>
                  </a:schemeClr>
                </a:solidFill>
              </a:rPr>
              <a:t>Delete files from HDFS</a:t>
            </a:r>
            <a:endParaRPr lang="en-US" dirty="0"/>
          </a:p>
          <a:p>
            <a:pPr lvl="1"/>
            <a:r>
              <a:rPr lang="en-US" sz="2000" dirty="0" err="1"/>
              <a:t>hdfs</a:t>
            </a:r>
            <a:r>
              <a:rPr lang="en-US" sz="2000" dirty="0"/>
              <a:t> </a:t>
            </a:r>
            <a:r>
              <a:rPr lang="en-US" sz="2000" dirty="0" err="1"/>
              <a:t>dfs</a:t>
            </a:r>
            <a:r>
              <a:rPr lang="en-US" sz="2000" dirty="0"/>
              <a:t> -</a:t>
            </a:r>
            <a:r>
              <a:rPr lang="en-US" sz="2000" dirty="0" err="1"/>
              <a:t>rm</a:t>
            </a:r>
            <a:r>
              <a:rPr lang="en-US" sz="2000" dirty="0"/>
              <a:t> -r  </a:t>
            </a:r>
            <a:r>
              <a:rPr lang="en-US" sz="2000" dirty="0" err="1"/>
              <a:t>file_in_HDFS</a:t>
            </a:r>
            <a:endParaRPr lang="en-US" sz="2000" dirty="0"/>
          </a:p>
        </p:txBody>
      </p:sp>
      <p:sp>
        <p:nvSpPr>
          <p:cNvPr id="14339" name="Slide Number Placeholder 3"/>
          <p:cNvSpPr>
            <a:spLocks noGrp="1"/>
          </p:cNvSpPr>
          <p:nvPr>
            <p:ph type="sldNum" sz="quarter" idx="4294967295"/>
          </p:nvPr>
        </p:nvSpPr>
        <p:spPr bwMode="auto">
          <a:xfrm>
            <a:off x="8582025" y="6356350"/>
            <a:ext cx="561975" cy="365125"/>
          </a:xfrm>
          <a:prstGeom prst="rect">
            <a:avLst/>
          </a:prstGeo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fld id="{2F81D0A5-5636-074A-AE58-C1FD9013E26E}" type="slidenum">
              <a:rPr lang="en-US">
                <a:latin typeface="Century Gothic" charset="0"/>
              </a:rPr>
              <a:pPr/>
              <a:t>21</a:t>
            </a:fld>
            <a:endParaRPr lang="en-US" dirty="0">
              <a:latin typeface="Century Gothic" charset="0"/>
            </a:endParaRPr>
          </a:p>
        </p:txBody>
      </p:sp>
    </p:spTree>
    <p:extLst>
      <p:ext uri="{BB962C8B-B14F-4D97-AF65-F5344CB8AC3E}">
        <p14:creationId xmlns:p14="http://schemas.microsoft.com/office/powerpoint/2010/main" val="15674839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198" y="1071716"/>
            <a:ext cx="8336604" cy="648929"/>
          </a:xfrm>
        </p:spPr>
        <p:txBody>
          <a:bodyPr>
            <a:normAutofit fontScale="90000"/>
          </a:bodyPr>
          <a:lstStyle/>
          <a:p>
            <a:pPr>
              <a:lnSpc>
                <a:spcPct val="100000"/>
              </a:lnSpc>
            </a:pPr>
            <a:r>
              <a:rPr lang="en-US" b="1" dirty="0"/>
              <a:t>Hadoop in ROGER</a:t>
            </a:r>
          </a:p>
        </p:txBody>
      </p:sp>
      <p:sp>
        <p:nvSpPr>
          <p:cNvPr id="3" name="Content Placeholder 2"/>
          <p:cNvSpPr>
            <a:spLocks noGrp="1"/>
          </p:cNvSpPr>
          <p:nvPr>
            <p:ph idx="1"/>
          </p:nvPr>
        </p:nvSpPr>
        <p:spPr>
          <a:xfrm>
            <a:off x="292100" y="2004141"/>
            <a:ext cx="8686800" cy="4082027"/>
          </a:xfrm>
        </p:spPr>
        <p:txBody>
          <a:bodyPr>
            <a:normAutofit/>
          </a:bodyPr>
          <a:lstStyle/>
          <a:p>
            <a:r>
              <a:rPr lang="en-US" dirty="0"/>
              <a:t>Dedicated Hadoop Cluster</a:t>
            </a:r>
          </a:p>
          <a:p>
            <a:pPr lvl="1"/>
            <a:r>
              <a:rPr lang="en-US" sz="2000" dirty="0"/>
              <a:t>Computing nodes: cg-hm08 – cg-hm18</a:t>
            </a:r>
          </a:p>
          <a:p>
            <a:pPr lvl="1"/>
            <a:r>
              <a:rPr lang="en-US" sz="2000" dirty="0">
                <a:hlinkClick r:id="rId2"/>
              </a:rPr>
              <a:t>http://cg-hm08.ncsa.illinois.edu:50070/</a:t>
            </a:r>
            <a:endParaRPr lang="en-US" sz="2000" dirty="0"/>
          </a:p>
          <a:p>
            <a:pPr lvl="1"/>
            <a:r>
              <a:rPr lang="en-US" sz="2000" dirty="0"/>
              <a:t>175TB currently allocated (capacity on site above is incorrect)</a:t>
            </a:r>
          </a:p>
          <a:p>
            <a:pPr marL="342900" lvl="1" indent="-342900">
              <a:buFont typeface="Arial" pitchFamily="34" charset="0"/>
              <a:buChar char="•"/>
            </a:pPr>
            <a:r>
              <a:rPr lang="en-US" sz="2400" dirty="0">
                <a:solidFill>
                  <a:schemeClr val="tx2">
                    <a:lumMod val="75000"/>
                  </a:schemeClr>
                </a:solidFill>
              </a:rPr>
              <a:t>How to access</a:t>
            </a:r>
          </a:p>
          <a:p>
            <a:pPr lvl="1"/>
            <a:r>
              <a:rPr lang="en-US" sz="2000" dirty="0"/>
              <a:t>Login to ROGER first</a:t>
            </a:r>
          </a:p>
          <a:p>
            <a:pPr lvl="2"/>
            <a:r>
              <a:rPr lang="en-US" sz="2000" dirty="0" err="1"/>
              <a:t>ssh</a:t>
            </a:r>
            <a:r>
              <a:rPr lang="en-US" sz="2000" dirty="0"/>
              <a:t> </a:t>
            </a:r>
            <a:r>
              <a:rPr lang="en-US" sz="2000" dirty="0" err="1"/>
              <a:t>your_netID@roger-login.ncsa.illinois.edu</a:t>
            </a:r>
            <a:endParaRPr lang="en-US" sz="2000" dirty="0"/>
          </a:p>
          <a:p>
            <a:pPr lvl="1"/>
            <a:r>
              <a:rPr lang="en-US" sz="2000" dirty="0"/>
              <a:t>Login to the master node: cg-hm08</a:t>
            </a:r>
          </a:p>
          <a:p>
            <a:pPr lvl="2"/>
            <a:r>
              <a:rPr lang="en-US" sz="2000" dirty="0" err="1"/>
              <a:t>ssh</a:t>
            </a:r>
            <a:r>
              <a:rPr lang="en-US" sz="2000" dirty="0"/>
              <a:t> cg-hm08</a:t>
            </a:r>
          </a:p>
        </p:txBody>
      </p:sp>
      <p:sp>
        <p:nvSpPr>
          <p:cNvPr id="4" name="Slide Number Placeholder 3"/>
          <p:cNvSpPr>
            <a:spLocks noGrp="1"/>
          </p:cNvSpPr>
          <p:nvPr>
            <p:ph type="sldNum" sz="quarter" idx="12"/>
          </p:nvPr>
        </p:nvSpPr>
        <p:spPr>
          <a:xfrm>
            <a:off x="8483600" y="6356350"/>
            <a:ext cx="524522" cy="365125"/>
          </a:xfrm>
        </p:spPr>
        <p:txBody>
          <a:bodyPr/>
          <a:lstStyle>
            <a:lvl1pPr>
              <a:defRPr sz="2400" b="1">
                <a:solidFill>
                  <a:schemeClr val="tx1"/>
                </a:solidFill>
                <a:latin typeface="Arial" charset="0"/>
                <a:ea typeface="ＭＳ Ｐゴシック" charset="0"/>
                <a:cs typeface="ＭＳ Ｐゴシック" charset="0"/>
              </a:defRPr>
            </a:lvl1pPr>
            <a:lvl2pPr marL="742950" indent="-285750">
              <a:defRPr sz="2400" b="1">
                <a:solidFill>
                  <a:schemeClr val="tx1"/>
                </a:solidFill>
                <a:latin typeface="Arial" charset="0"/>
                <a:ea typeface="ＭＳ Ｐゴシック" charset="0"/>
              </a:defRPr>
            </a:lvl2pPr>
            <a:lvl3pPr marL="1143000" indent="-228600">
              <a:defRPr sz="2400" b="1">
                <a:solidFill>
                  <a:schemeClr val="tx1"/>
                </a:solidFill>
                <a:latin typeface="Arial" charset="0"/>
                <a:ea typeface="ＭＳ Ｐゴシック" charset="0"/>
              </a:defRPr>
            </a:lvl3pPr>
            <a:lvl4pPr marL="1600200" indent="-228600">
              <a:defRPr sz="2400" b="1">
                <a:solidFill>
                  <a:schemeClr val="tx1"/>
                </a:solidFill>
                <a:latin typeface="Arial" charset="0"/>
                <a:ea typeface="ＭＳ Ｐゴシック" charset="0"/>
              </a:defRPr>
            </a:lvl4pPr>
            <a:lvl5pPr marL="2057400" indent="-228600">
              <a:defRPr sz="2400" b="1">
                <a:solidFill>
                  <a:schemeClr val="tx1"/>
                </a:solidFill>
                <a:latin typeface="Arial" charset="0"/>
                <a:ea typeface="ＭＳ Ｐゴシック" charset="0"/>
              </a:defRPr>
            </a:lvl5pPr>
            <a:lvl6pPr marL="2514600" indent="-228600" eaLnBrk="0" fontAlgn="base" hangingPunct="0">
              <a:spcBef>
                <a:spcPct val="0"/>
              </a:spcBef>
              <a:spcAft>
                <a:spcPct val="0"/>
              </a:spcAft>
              <a:defRPr sz="2400" b="1">
                <a:solidFill>
                  <a:schemeClr val="tx1"/>
                </a:solidFill>
                <a:latin typeface="Arial" charset="0"/>
                <a:ea typeface="ＭＳ Ｐゴシック" charset="0"/>
              </a:defRPr>
            </a:lvl6pPr>
            <a:lvl7pPr marL="2971800" indent="-228600" eaLnBrk="0" fontAlgn="base" hangingPunct="0">
              <a:spcBef>
                <a:spcPct val="0"/>
              </a:spcBef>
              <a:spcAft>
                <a:spcPct val="0"/>
              </a:spcAft>
              <a:defRPr sz="2400" b="1">
                <a:solidFill>
                  <a:schemeClr val="tx1"/>
                </a:solidFill>
                <a:latin typeface="Arial" charset="0"/>
                <a:ea typeface="ＭＳ Ｐゴシック" charset="0"/>
              </a:defRPr>
            </a:lvl7pPr>
            <a:lvl8pPr marL="3429000" indent="-228600" eaLnBrk="0" fontAlgn="base" hangingPunct="0">
              <a:spcBef>
                <a:spcPct val="0"/>
              </a:spcBef>
              <a:spcAft>
                <a:spcPct val="0"/>
              </a:spcAft>
              <a:defRPr sz="2400" b="1">
                <a:solidFill>
                  <a:schemeClr val="tx1"/>
                </a:solidFill>
                <a:latin typeface="Arial" charset="0"/>
                <a:ea typeface="ＭＳ Ｐゴシック" charset="0"/>
              </a:defRPr>
            </a:lvl8pPr>
            <a:lvl9pPr marL="3886200" indent="-228600" eaLnBrk="0" fontAlgn="base" hangingPunct="0">
              <a:spcBef>
                <a:spcPct val="0"/>
              </a:spcBef>
              <a:spcAft>
                <a:spcPct val="0"/>
              </a:spcAft>
              <a:defRPr sz="2400" b="1">
                <a:solidFill>
                  <a:schemeClr val="tx1"/>
                </a:solidFill>
                <a:latin typeface="Arial" charset="0"/>
                <a:ea typeface="ＭＳ Ｐゴシック" charset="0"/>
              </a:defRPr>
            </a:lvl9pPr>
          </a:lstStyle>
          <a:p>
            <a:pPr>
              <a:defRPr/>
            </a:pPr>
            <a:endParaRPr lang="en-US" sz="1000" b="0" dirty="0">
              <a:latin typeface="Tahoma" charset="0"/>
            </a:endParaRPr>
          </a:p>
          <a:p>
            <a:pPr>
              <a:defRPr/>
            </a:pPr>
            <a:fld id="{A454E1AF-7DAE-AA42-AAA3-C73C4E2FAC02}" type="slidenum">
              <a:rPr lang="en-US" sz="1000" b="0" smtClean="0">
                <a:latin typeface="Tahoma" charset="0"/>
              </a:rPr>
              <a:pPr>
                <a:defRPr/>
              </a:pPr>
              <a:t>22</a:t>
            </a:fld>
            <a:endParaRPr lang="en-US" sz="1000" b="0" dirty="0">
              <a:latin typeface="Tahoma" charset="0"/>
            </a:endParaRPr>
          </a:p>
        </p:txBody>
      </p:sp>
    </p:spTree>
    <p:extLst>
      <p:ext uri="{BB962C8B-B14F-4D97-AF65-F5344CB8AC3E}">
        <p14:creationId xmlns:p14="http://schemas.microsoft.com/office/powerpoint/2010/main" val="201536670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482600" y="2832100"/>
            <a:ext cx="8229600" cy="1600200"/>
          </a:xfrm>
        </p:spPr>
        <p:txBody>
          <a:bodyPr wrap="square" numCol="1" anchorCtr="0" compatLnSpc="1">
            <a:prstTxWarp prst="textNoShape">
              <a:avLst/>
            </a:prstTxWarp>
            <a:normAutofit fontScale="90000"/>
          </a:bodyPr>
          <a:lstStyle/>
          <a:p>
            <a:r>
              <a:rPr lang="en-US" b="1" dirty="0">
                <a:effectLst>
                  <a:outerShdw blurRad="38100" dist="38100" dir="2700000" algn="tl">
                    <a:srgbClr val="DDDDDD"/>
                  </a:outerShdw>
                </a:effectLst>
                <a:ea typeface="ＭＳ Ｐゴシック" charset="0"/>
              </a:rPr>
              <a:t>Case Study: </a:t>
            </a:r>
            <a:r>
              <a:rPr lang="en-US" b="1" dirty="0">
                <a:effectLst>
                  <a:outerShdw blurRad="38100" dist="38100" dir="2700000" algn="tl">
                    <a:srgbClr val="DDDDDD"/>
                  </a:outerShdw>
                </a:effectLst>
                <a:latin typeface="Arial" charset="0"/>
                <a:ea typeface="ＭＳ Ｐゴシック" charset="0"/>
              </a:rPr>
              <a:t/>
            </a:r>
            <a:br>
              <a:rPr lang="en-US" b="1" dirty="0">
                <a:effectLst>
                  <a:outerShdw blurRad="38100" dist="38100" dir="2700000" algn="tl">
                    <a:srgbClr val="DDDDDD"/>
                  </a:outerShdw>
                </a:effectLst>
                <a:latin typeface="Arial" charset="0"/>
                <a:ea typeface="ＭＳ Ｐゴシック" charset="0"/>
              </a:rPr>
            </a:br>
            <a:r>
              <a:rPr lang="en-US" b="1" dirty="0">
                <a:effectLst>
                  <a:outerShdw blurRad="38100" dist="38100" dir="2700000" algn="tl">
                    <a:srgbClr val="DDDDDD"/>
                  </a:outerShdw>
                </a:effectLst>
                <a:latin typeface="Arial" charset="0"/>
                <a:ea typeface="ＭＳ Ｐゴシック" charset="0"/>
              </a:rPr>
              <a:t>New York taxi pick-up and drop-off density maps at the traffic analysis zone (TAZ) level </a:t>
            </a:r>
          </a:p>
        </p:txBody>
      </p:sp>
      <p:sp>
        <p:nvSpPr>
          <p:cNvPr id="14339" name="Slide Number Placeholder 3"/>
          <p:cNvSpPr>
            <a:spLocks noGrp="1"/>
          </p:cNvSpPr>
          <p:nvPr>
            <p:ph type="sldNum" sz="quarter" idx="4294967295"/>
          </p:nvPr>
        </p:nvSpPr>
        <p:spPr bwMode="auto">
          <a:xfrm>
            <a:off x="8582025" y="6356350"/>
            <a:ext cx="561975" cy="365125"/>
          </a:xfrm>
          <a:prstGeom prst="rect">
            <a:avLst/>
          </a:prstGeo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fld id="{2F81D0A5-5636-074A-AE58-C1FD9013E26E}" type="slidenum">
              <a:rPr lang="en-US">
                <a:latin typeface="Century Gothic" charset="0"/>
              </a:rPr>
              <a:pPr/>
              <a:t>23</a:t>
            </a:fld>
            <a:endParaRPr lang="en-US" dirty="0">
              <a:latin typeface="Century Gothic" charset="0"/>
            </a:endParaRPr>
          </a:p>
        </p:txBody>
      </p:sp>
    </p:spTree>
    <p:extLst>
      <p:ext uri="{BB962C8B-B14F-4D97-AF65-F5344CB8AC3E}">
        <p14:creationId xmlns:p14="http://schemas.microsoft.com/office/powerpoint/2010/main" val="9962929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Taxi Data</a:t>
            </a:r>
          </a:p>
        </p:txBody>
      </p:sp>
      <p:sp>
        <p:nvSpPr>
          <p:cNvPr id="3" name="Text Placeholder 2"/>
          <p:cNvSpPr>
            <a:spLocks noGrp="1"/>
          </p:cNvSpPr>
          <p:nvPr>
            <p:ph type="body" sz="quarter" idx="10"/>
          </p:nvPr>
        </p:nvSpPr>
        <p:spPr>
          <a:xfrm>
            <a:off x="381000" y="1775636"/>
            <a:ext cx="8382000" cy="5082364"/>
          </a:xfrm>
        </p:spPr>
        <p:txBody>
          <a:bodyPr>
            <a:normAutofit/>
          </a:bodyPr>
          <a:lstStyle/>
          <a:p>
            <a:pPr marL="0" indent="0">
              <a:buNone/>
            </a:pPr>
            <a:r>
              <a:rPr lang="en-US" dirty="0"/>
              <a:t>January 2013 Taxi Trips from FOIA (Freedom of Information Act) request from Chris </a:t>
            </a:r>
            <a:r>
              <a:rPr lang="en-US" dirty="0" err="1"/>
              <a:t>Whong</a:t>
            </a:r>
            <a:endParaRPr lang="en-US" dirty="0"/>
          </a:p>
          <a:p>
            <a:pPr marL="0" indent="0">
              <a:buNone/>
            </a:pPr>
            <a:r>
              <a:rPr lang="en-US" dirty="0"/>
              <a:t>(http://www.andresmh.com/nyctaxitrips/)</a:t>
            </a:r>
          </a:p>
          <a:p>
            <a:pPr marL="0" indent="0">
              <a:buNone/>
            </a:pPr>
            <a:r>
              <a:rPr lang="en-US" b="1" dirty="0"/>
              <a:t>Trip:</a:t>
            </a:r>
          </a:p>
          <a:p>
            <a:pPr marL="0" indent="0">
              <a:buNone/>
            </a:pPr>
            <a:r>
              <a:rPr lang="en-US" sz="2000" dirty="0">
                <a:latin typeface="Courier New" panose="02070309020205020404" pitchFamily="49" charset="0"/>
                <a:cs typeface="Courier New" panose="02070309020205020404" pitchFamily="49" charset="0"/>
              </a:rPr>
              <a:t>medallion, </a:t>
            </a:r>
            <a:r>
              <a:rPr lang="en-US" sz="2000" dirty="0" err="1">
                <a:latin typeface="Courier New" panose="02070309020205020404" pitchFamily="49" charset="0"/>
                <a:cs typeface="Courier New" panose="02070309020205020404" pitchFamily="49" charset="0"/>
              </a:rPr>
              <a:t>hack_license</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vendor_id</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rate_code</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store_and_fwd_flag</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pickup_datetime</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dropoff_datetime</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passenger_count</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trip_time_in_secs</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trip_distance</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pickup_longitude</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pickup_latitude</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dropoff_longitude</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dropoff_latitude</a:t>
            </a:r>
            <a:r>
              <a:rPr lang="en-US" dirty="0"/>
              <a:t/>
            </a:r>
            <a:br>
              <a:rPr lang="en-US" dirty="0"/>
            </a:br>
            <a:r>
              <a:rPr lang="en-US" dirty="0"/>
              <a:t/>
            </a:r>
            <a:br>
              <a:rPr lang="en-US" dirty="0"/>
            </a:br>
            <a:r>
              <a:rPr lang="en-US" b="1" dirty="0"/>
              <a:t>Fare:</a:t>
            </a:r>
          </a:p>
          <a:p>
            <a:pPr marL="0" indent="0">
              <a:buNone/>
            </a:pPr>
            <a:r>
              <a:rPr lang="en-US" sz="2000" dirty="0">
                <a:latin typeface="Courier New" panose="02070309020205020404" pitchFamily="49" charset="0"/>
                <a:cs typeface="Courier New" panose="02070309020205020404" pitchFamily="49" charset="0"/>
              </a:rPr>
              <a:t>medallion, </a:t>
            </a:r>
            <a:r>
              <a:rPr lang="en-US" sz="2000" dirty="0" err="1">
                <a:latin typeface="Courier New" panose="02070309020205020404" pitchFamily="49" charset="0"/>
                <a:cs typeface="Courier New" panose="02070309020205020404" pitchFamily="49" charset="0"/>
              </a:rPr>
              <a:t>hack_license</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vendor_id</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pickup_datetime</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payment_type</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fare_amount,surcharge</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mta_tax</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tip_amount</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tolls_amount</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total_amount</a:t>
            </a:r>
            <a:endParaRPr lang="en-US" sz="2000" dirty="0">
              <a:latin typeface="Courier New" panose="02070309020205020404" pitchFamily="49" charset="0"/>
              <a:cs typeface="Courier New" panose="02070309020205020404" pitchFamily="49" charset="0"/>
            </a:endParaRPr>
          </a:p>
          <a:p>
            <a:pPr marL="0" indent="0">
              <a:buNone/>
            </a:pPr>
            <a:endParaRPr lang="en-US" dirty="0"/>
          </a:p>
        </p:txBody>
      </p:sp>
    </p:spTree>
    <p:extLst>
      <p:ext uri="{BB962C8B-B14F-4D97-AF65-F5344CB8AC3E}">
        <p14:creationId xmlns:p14="http://schemas.microsoft.com/office/powerpoint/2010/main" val="11376288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NYC Traffic Analysis Zones</a:t>
            </a:r>
          </a:p>
        </p:txBody>
      </p:sp>
      <p:pic>
        <p:nvPicPr>
          <p:cNvPr id="4" name="Picture 3"/>
          <p:cNvPicPr>
            <a:picLocks noChangeAspect="1"/>
          </p:cNvPicPr>
          <p:nvPr/>
        </p:nvPicPr>
        <p:blipFill>
          <a:blip r:embed="rId3"/>
          <a:stretch>
            <a:fillRect/>
          </a:stretch>
        </p:blipFill>
        <p:spPr>
          <a:xfrm>
            <a:off x="212700" y="1600200"/>
            <a:ext cx="8718599" cy="5088195"/>
          </a:xfrm>
          <a:prstGeom prst="rect">
            <a:avLst/>
          </a:prstGeom>
        </p:spPr>
      </p:pic>
    </p:spTree>
    <p:extLst>
      <p:ext uri="{BB962C8B-B14F-4D97-AF65-F5344CB8AC3E}">
        <p14:creationId xmlns:p14="http://schemas.microsoft.com/office/powerpoint/2010/main" val="1444555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198" y="1071716"/>
            <a:ext cx="8336604" cy="648929"/>
          </a:xfrm>
        </p:spPr>
        <p:txBody>
          <a:bodyPr>
            <a:normAutofit fontScale="90000"/>
          </a:bodyPr>
          <a:lstStyle/>
          <a:p>
            <a:pPr>
              <a:lnSpc>
                <a:spcPct val="100000"/>
              </a:lnSpc>
            </a:pPr>
            <a:r>
              <a:rPr lang="en-US" b="1" dirty="0"/>
              <a:t>MapReduce for Density maps</a:t>
            </a:r>
          </a:p>
        </p:txBody>
      </p:sp>
      <p:sp>
        <p:nvSpPr>
          <p:cNvPr id="3" name="Content Placeholder 2"/>
          <p:cNvSpPr>
            <a:spLocks noGrp="1"/>
          </p:cNvSpPr>
          <p:nvPr>
            <p:ph idx="1"/>
          </p:nvPr>
        </p:nvSpPr>
        <p:spPr>
          <a:xfrm>
            <a:off x="292100" y="2004141"/>
            <a:ext cx="8686800" cy="4082027"/>
          </a:xfrm>
        </p:spPr>
        <p:txBody>
          <a:bodyPr>
            <a:normAutofit/>
          </a:bodyPr>
          <a:lstStyle/>
          <a:p>
            <a:r>
              <a:rPr lang="en-US" dirty="0"/>
              <a:t>Two types of density maps</a:t>
            </a:r>
          </a:p>
          <a:p>
            <a:pPr lvl="1"/>
            <a:r>
              <a:rPr lang="en-US" sz="2000" dirty="0"/>
              <a:t>Grid/cell-based</a:t>
            </a:r>
          </a:p>
          <a:p>
            <a:pPr lvl="1"/>
            <a:r>
              <a:rPr lang="en-US" sz="2000" dirty="0"/>
              <a:t>polygonal unit based</a:t>
            </a:r>
          </a:p>
          <a:p>
            <a:r>
              <a:rPr lang="en-US" dirty="0"/>
              <a:t>What does “density” mean and how to represent it?</a:t>
            </a:r>
          </a:p>
          <a:p>
            <a:pPr lvl="1"/>
            <a:r>
              <a:rPr lang="en-US" dirty="0"/>
              <a:t>This step is essential in terms of converting the problem set into a MapReduce way</a:t>
            </a:r>
          </a:p>
          <a:p>
            <a:pPr lvl="1"/>
            <a:r>
              <a:rPr lang="en-US" dirty="0"/>
              <a:t>Basically, &lt;Key, Value&gt; pairs should be defined clearly</a:t>
            </a:r>
          </a:p>
          <a:p>
            <a:r>
              <a:rPr lang="en-US" dirty="0"/>
              <a:t>What is the “Key”</a:t>
            </a:r>
          </a:p>
          <a:p>
            <a:pPr lvl="1"/>
            <a:endParaRPr lang="en-US" dirty="0"/>
          </a:p>
          <a:p>
            <a:r>
              <a:rPr lang="en-US" dirty="0"/>
              <a:t>What is the ”Value”</a:t>
            </a:r>
          </a:p>
        </p:txBody>
      </p:sp>
      <p:sp>
        <p:nvSpPr>
          <p:cNvPr id="4" name="Slide Number Placeholder 3"/>
          <p:cNvSpPr>
            <a:spLocks noGrp="1"/>
          </p:cNvSpPr>
          <p:nvPr>
            <p:ph type="sldNum" sz="quarter" idx="12"/>
          </p:nvPr>
        </p:nvSpPr>
        <p:spPr>
          <a:xfrm>
            <a:off x="8483600" y="6356350"/>
            <a:ext cx="524522" cy="365125"/>
          </a:xfrm>
        </p:spPr>
        <p:txBody>
          <a:bodyPr/>
          <a:lstStyle>
            <a:lvl1pPr>
              <a:defRPr sz="2400" b="1">
                <a:solidFill>
                  <a:schemeClr val="tx1"/>
                </a:solidFill>
                <a:latin typeface="Arial" charset="0"/>
                <a:ea typeface="ＭＳ Ｐゴシック" charset="0"/>
                <a:cs typeface="ＭＳ Ｐゴシック" charset="0"/>
              </a:defRPr>
            </a:lvl1pPr>
            <a:lvl2pPr marL="742950" indent="-285750">
              <a:defRPr sz="2400" b="1">
                <a:solidFill>
                  <a:schemeClr val="tx1"/>
                </a:solidFill>
                <a:latin typeface="Arial" charset="0"/>
                <a:ea typeface="ＭＳ Ｐゴシック" charset="0"/>
              </a:defRPr>
            </a:lvl2pPr>
            <a:lvl3pPr marL="1143000" indent="-228600">
              <a:defRPr sz="2400" b="1">
                <a:solidFill>
                  <a:schemeClr val="tx1"/>
                </a:solidFill>
                <a:latin typeface="Arial" charset="0"/>
                <a:ea typeface="ＭＳ Ｐゴシック" charset="0"/>
              </a:defRPr>
            </a:lvl3pPr>
            <a:lvl4pPr marL="1600200" indent="-228600">
              <a:defRPr sz="2400" b="1">
                <a:solidFill>
                  <a:schemeClr val="tx1"/>
                </a:solidFill>
                <a:latin typeface="Arial" charset="0"/>
                <a:ea typeface="ＭＳ Ｐゴシック" charset="0"/>
              </a:defRPr>
            </a:lvl4pPr>
            <a:lvl5pPr marL="2057400" indent="-228600">
              <a:defRPr sz="2400" b="1">
                <a:solidFill>
                  <a:schemeClr val="tx1"/>
                </a:solidFill>
                <a:latin typeface="Arial" charset="0"/>
                <a:ea typeface="ＭＳ Ｐゴシック" charset="0"/>
              </a:defRPr>
            </a:lvl5pPr>
            <a:lvl6pPr marL="2514600" indent="-228600" eaLnBrk="0" fontAlgn="base" hangingPunct="0">
              <a:spcBef>
                <a:spcPct val="0"/>
              </a:spcBef>
              <a:spcAft>
                <a:spcPct val="0"/>
              </a:spcAft>
              <a:defRPr sz="2400" b="1">
                <a:solidFill>
                  <a:schemeClr val="tx1"/>
                </a:solidFill>
                <a:latin typeface="Arial" charset="0"/>
                <a:ea typeface="ＭＳ Ｐゴシック" charset="0"/>
              </a:defRPr>
            </a:lvl6pPr>
            <a:lvl7pPr marL="2971800" indent="-228600" eaLnBrk="0" fontAlgn="base" hangingPunct="0">
              <a:spcBef>
                <a:spcPct val="0"/>
              </a:spcBef>
              <a:spcAft>
                <a:spcPct val="0"/>
              </a:spcAft>
              <a:defRPr sz="2400" b="1">
                <a:solidFill>
                  <a:schemeClr val="tx1"/>
                </a:solidFill>
                <a:latin typeface="Arial" charset="0"/>
                <a:ea typeface="ＭＳ Ｐゴシック" charset="0"/>
              </a:defRPr>
            </a:lvl7pPr>
            <a:lvl8pPr marL="3429000" indent="-228600" eaLnBrk="0" fontAlgn="base" hangingPunct="0">
              <a:spcBef>
                <a:spcPct val="0"/>
              </a:spcBef>
              <a:spcAft>
                <a:spcPct val="0"/>
              </a:spcAft>
              <a:defRPr sz="2400" b="1">
                <a:solidFill>
                  <a:schemeClr val="tx1"/>
                </a:solidFill>
                <a:latin typeface="Arial" charset="0"/>
                <a:ea typeface="ＭＳ Ｐゴシック" charset="0"/>
              </a:defRPr>
            </a:lvl8pPr>
            <a:lvl9pPr marL="3886200" indent="-228600" eaLnBrk="0" fontAlgn="base" hangingPunct="0">
              <a:spcBef>
                <a:spcPct val="0"/>
              </a:spcBef>
              <a:spcAft>
                <a:spcPct val="0"/>
              </a:spcAft>
              <a:defRPr sz="2400" b="1">
                <a:solidFill>
                  <a:schemeClr val="tx1"/>
                </a:solidFill>
                <a:latin typeface="Arial" charset="0"/>
                <a:ea typeface="ＭＳ Ｐゴシック" charset="0"/>
              </a:defRPr>
            </a:lvl9pPr>
          </a:lstStyle>
          <a:p>
            <a:pPr>
              <a:defRPr/>
            </a:pPr>
            <a:endParaRPr lang="en-US" sz="1000" b="0" dirty="0">
              <a:latin typeface="Tahoma" charset="0"/>
            </a:endParaRPr>
          </a:p>
          <a:p>
            <a:pPr>
              <a:defRPr/>
            </a:pPr>
            <a:fld id="{A454E1AF-7DAE-AA42-AAA3-C73C4E2FAC02}" type="slidenum">
              <a:rPr lang="en-US" sz="1000" b="0" smtClean="0">
                <a:latin typeface="Tahoma" charset="0"/>
              </a:rPr>
              <a:pPr>
                <a:defRPr/>
              </a:pPr>
              <a:t>26</a:t>
            </a:fld>
            <a:endParaRPr lang="en-US" sz="1000" b="0" dirty="0">
              <a:latin typeface="Tahoma" charset="0"/>
            </a:endParaRPr>
          </a:p>
        </p:txBody>
      </p:sp>
    </p:spTree>
    <p:extLst>
      <p:ext uri="{BB962C8B-B14F-4D97-AF65-F5344CB8AC3E}">
        <p14:creationId xmlns:p14="http://schemas.microsoft.com/office/powerpoint/2010/main" val="44275329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001949" y="1846599"/>
            <a:ext cx="6770452" cy="4553441"/>
          </a:xfrm>
          <a:prstGeom prst="rect">
            <a:avLst/>
          </a:prstGeom>
        </p:spPr>
      </p:pic>
      <p:sp>
        <p:nvSpPr>
          <p:cNvPr id="4" name="Title 1"/>
          <p:cNvSpPr>
            <a:spLocks noGrp="1"/>
          </p:cNvSpPr>
          <p:nvPr>
            <p:ph type="title"/>
          </p:nvPr>
        </p:nvSpPr>
        <p:spPr>
          <a:xfrm>
            <a:off x="0" y="1138120"/>
            <a:ext cx="9212094" cy="599838"/>
          </a:xfrm>
        </p:spPr>
        <p:txBody>
          <a:bodyPr>
            <a:normAutofit fontScale="90000"/>
          </a:bodyPr>
          <a:lstStyle/>
          <a:p>
            <a:r>
              <a:rPr lang="en-US" b="1" dirty="0"/>
              <a:t>New York taxi pickup passenger density map</a:t>
            </a:r>
            <a:endParaRPr lang="en-US" b="1" dirty="0">
              <a:solidFill>
                <a:schemeClr val="tx2"/>
              </a:solidFill>
            </a:endParaRPr>
          </a:p>
        </p:txBody>
      </p:sp>
    </p:spTree>
    <p:extLst>
      <p:ext uri="{BB962C8B-B14F-4D97-AF65-F5344CB8AC3E}">
        <p14:creationId xmlns:p14="http://schemas.microsoft.com/office/powerpoint/2010/main" val="18117948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838200"/>
            <a:ext cx="8382000" cy="760412"/>
          </a:xfrm>
        </p:spPr>
        <p:txBody>
          <a:bodyPr>
            <a:noAutofit/>
          </a:bodyPr>
          <a:lstStyle/>
          <a:p>
            <a:r>
              <a:rPr lang="en-US" sz="2800" dirty="0">
                <a:solidFill>
                  <a:schemeClr val="tx2"/>
                </a:solidFill>
              </a:rPr>
              <a:t>Find the cell number (index) that a point belongs to:</a:t>
            </a:r>
          </a:p>
        </p:txBody>
      </p:sp>
      <p:graphicFrame>
        <p:nvGraphicFramePr>
          <p:cNvPr id="4" name="Table 3"/>
          <p:cNvGraphicFramePr>
            <a:graphicFrameLocks noGrp="1"/>
          </p:cNvGraphicFramePr>
          <p:nvPr>
            <p:extLst/>
          </p:nvPr>
        </p:nvGraphicFramePr>
        <p:xfrm>
          <a:off x="4800600" y="1911948"/>
          <a:ext cx="3291840" cy="3657598"/>
        </p:xfrm>
        <a:graphic>
          <a:graphicData uri="http://schemas.openxmlformats.org/drawingml/2006/table">
            <a:tbl>
              <a:tblPr firstRow="1" bandRow="1">
                <a:tableStyleId>{5940675A-B579-460E-94D1-54222C63F5DA}</a:tableStyleId>
              </a:tblPr>
              <a:tblGrid>
                <a:gridCol w="548640">
                  <a:extLst>
                    <a:ext uri="{9D8B030D-6E8A-4147-A177-3AD203B41FA5}">
                      <a16:colId xmlns:a16="http://schemas.microsoft.com/office/drawing/2014/main" xmlns="" val="20000"/>
                    </a:ext>
                  </a:extLst>
                </a:gridCol>
                <a:gridCol w="548640">
                  <a:extLst>
                    <a:ext uri="{9D8B030D-6E8A-4147-A177-3AD203B41FA5}">
                      <a16:colId xmlns:a16="http://schemas.microsoft.com/office/drawing/2014/main" xmlns="" val="20001"/>
                    </a:ext>
                  </a:extLst>
                </a:gridCol>
                <a:gridCol w="548640">
                  <a:extLst>
                    <a:ext uri="{9D8B030D-6E8A-4147-A177-3AD203B41FA5}">
                      <a16:colId xmlns:a16="http://schemas.microsoft.com/office/drawing/2014/main" xmlns="" val="20002"/>
                    </a:ext>
                  </a:extLst>
                </a:gridCol>
                <a:gridCol w="548640">
                  <a:extLst>
                    <a:ext uri="{9D8B030D-6E8A-4147-A177-3AD203B41FA5}">
                      <a16:colId xmlns:a16="http://schemas.microsoft.com/office/drawing/2014/main" xmlns="" val="20003"/>
                    </a:ext>
                  </a:extLst>
                </a:gridCol>
                <a:gridCol w="548640">
                  <a:extLst>
                    <a:ext uri="{9D8B030D-6E8A-4147-A177-3AD203B41FA5}">
                      <a16:colId xmlns:a16="http://schemas.microsoft.com/office/drawing/2014/main" xmlns="" val="20004"/>
                    </a:ext>
                  </a:extLst>
                </a:gridCol>
                <a:gridCol w="548640">
                  <a:extLst>
                    <a:ext uri="{9D8B030D-6E8A-4147-A177-3AD203B41FA5}">
                      <a16:colId xmlns:a16="http://schemas.microsoft.com/office/drawing/2014/main" xmlns="" val="20005"/>
                    </a:ext>
                  </a:extLst>
                </a:gridCol>
              </a:tblGrid>
              <a:tr h="522514">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200" b="1" dirty="0">
                          <a:solidFill>
                            <a:schemeClr val="accent3">
                              <a:lumMod val="75000"/>
                            </a:schemeClr>
                          </a:solidFill>
                        </a:rPr>
                        <a:t>[6,0]</a:t>
                      </a:r>
                    </a:p>
                    <a:p>
                      <a:endParaRPr lang="en-US" sz="1200" b="1" dirty="0">
                        <a:solidFill>
                          <a:schemeClr val="accent3">
                            <a:lumMod val="75000"/>
                          </a:schemeClr>
                        </a:solidFill>
                      </a:endParaRPr>
                    </a:p>
                  </a:txBody>
                  <a:tcPr marL="119703" marR="119703" marT="59852" marB="59852"/>
                </a:tc>
                <a:tc>
                  <a:txBody>
                    <a:bodyPr/>
                    <a:lstStyle/>
                    <a:p>
                      <a:endParaRPr lang="en-US" sz="1200" b="1">
                        <a:solidFill>
                          <a:schemeClr val="accent3">
                            <a:lumMod val="75000"/>
                          </a:schemeClr>
                        </a:solidFill>
                      </a:endParaRPr>
                    </a:p>
                  </a:txBody>
                  <a:tcPr marL="119703" marR="119703" marT="59852" marB="59852"/>
                </a:tc>
                <a:tc>
                  <a:txBody>
                    <a:bodyPr/>
                    <a:lstStyle/>
                    <a:p>
                      <a:endParaRPr lang="en-US" sz="1200" b="1" dirty="0">
                        <a:solidFill>
                          <a:schemeClr val="accent3">
                            <a:lumMod val="75000"/>
                          </a:schemeClr>
                        </a:solidFill>
                      </a:endParaRPr>
                    </a:p>
                  </a:txBody>
                  <a:tcPr marL="119703" marR="119703" marT="59852" marB="59852"/>
                </a:tc>
                <a:tc>
                  <a:txBody>
                    <a:bodyPr/>
                    <a:lstStyle/>
                    <a:p>
                      <a:endParaRPr lang="en-US" sz="1200" b="1">
                        <a:solidFill>
                          <a:schemeClr val="accent3">
                            <a:lumMod val="75000"/>
                          </a:schemeClr>
                        </a:solidFill>
                      </a:endParaRPr>
                    </a:p>
                  </a:txBody>
                  <a:tcPr marL="119703" marR="119703" marT="59852" marB="59852"/>
                </a:tc>
                <a:tc>
                  <a:txBody>
                    <a:bodyPr/>
                    <a:lstStyle/>
                    <a:p>
                      <a:endParaRPr lang="en-US" sz="1200" b="1">
                        <a:solidFill>
                          <a:schemeClr val="accent3">
                            <a:lumMod val="75000"/>
                          </a:schemeClr>
                        </a:solidFill>
                      </a:endParaRPr>
                    </a:p>
                  </a:txBody>
                  <a:tcPr marL="119703" marR="119703" marT="59852" marB="59852"/>
                </a:tc>
                <a:tc>
                  <a:txBody>
                    <a:bodyPr/>
                    <a:lstStyle/>
                    <a:p>
                      <a:endParaRPr lang="en-US" sz="1200" b="1">
                        <a:solidFill>
                          <a:schemeClr val="accent3">
                            <a:lumMod val="75000"/>
                          </a:schemeClr>
                        </a:solidFill>
                      </a:endParaRPr>
                    </a:p>
                  </a:txBody>
                  <a:tcPr marL="119703" marR="119703" marT="59852" marB="59852"/>
                </a:tc>
                <a:extLst>
                  <a:ext uri="{0D108BD9-81ED-4DB2-BD59-A6C34878D82A}">
                    <a16:rowId xmlns:a16="http://schemas.microsoft.com/office/drawing/2014/main" xmlns="" val="10000"/>
                  </a:ext>
                </a:extLst>
              </a:tr>
              <a:tr h="522514">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200" b="1">
                          <a:solidFill>
                            <a:schemeClr val="accent3">
                              <a:lumMod val="75000"/>
                            </a:schemeClr>
                          </a:solidFill>
                        </a:rPr>
                        <a:t>[5,0</a:t>
                      </a:r>
                      <a:r>
                        <a:rPr lang="en-US" sz="1200" b="1" dirty="0">
                          <a:solidFill>
                            <a:schemeClr val="accent3">
                              <a:lumMod val="75000"/>
                            </a:schemeClr>
                          </a:solidFill>
                        </a:rPr>
                        <a:t>]</a:t>
                      </a:r>
                    </a:p>
                    <a:p>
                      <a:endParaRPr lang="en-US" sz="1200" b="1" dirty="0">
                        <a:solidFill>
                          <a:schemeClr val="accent3">
                            <a:lumMod val="75000"/>
                          </a:schemeClr>
                        </a:solidFill>
                      </a:endParaRPr>
                    </a:p>
                  </a:txBody>
                  <a:tcPr marL="119703" marR="119703" marT="59852" marB="59852"/>
                </a:tc>
                <a:tc>
                  <a:txBody>
                    <a:bodyPr/>
                    <a:lstStyle/>
                    <a:p>
                      <a:endParaRPr lang="en-US" sz="1200" b="1">
                        <a:solidFill>
                          <a:schemeClr val="accent3">
                            <a:lumMod val="75000"/>
                          </a:schemeClr>
                        </a:solidFill>
                      </a:endParaRPr>
                    </a:p>
                  </a:txBody>
                  <a:tcPr marL="119703" marR="119703" marT="59852" marB="59852"/>
                </a:tc>
                <a:tc>
                  <a:txBody>
                    <a:bodyPr/>
                    <a:lstStyle/>
                    <a:p>
                      <a:endParaRPr lang="en-US" sz="1200" b="1">
                        <a:solidFill>
                          <a:schemeClr val="accent3">
                            <a:lumMod val="75000"/>
                          </a:schemeClr>
                        </a:solidFill>
                      </a:endParaRPr>
                    </a:p>
                  </a:txBody>
                  <a:tcPr marL="119703" marR="119703" marT="59852" marB="59852"/>
                </a:tc>
                <a:tc>
                  <a:txBody>
                    <a:bodyPr/>
                    <a:lstStyle/>
                    <a:p>
                      <a:endParaRPr lang="en-US" sz="1200" b="1">
                        <a:solidFill>
                          <a:schemeClr val="accent3">
                            <a:lumMod val="75000"/>
                          </a:schemeClr>
                        </a:solidFill>
                      </a:endParaRPr>
                    </a:p>
                  </a:txBody>
                  <a:tcPr marL="119703" marR="119703" marT="59852" marB="59852"/>
                </a:tc>
                <a:tc>
                  <a:txBody>
                    <a:bodyPr/>
                    <a:lstStyle/>
                    <a:p>
                      <a:endParaRPr lang="en-US" sz="1200" b="1">
                        <a:solidFill>
                          <a:schemeClr val="accent3">
                            <a:lumMod val="75000"/>
                          </a:schemeClr>
                        </a:solidFill>
                      </a:endParaRPr>
                    </a:p>
                  </a:txBody>
                  <a:tcPr marL="119703" marR="119703" marT="59852" marB="59852"/>
                </a:tc>
                <a:tc>
                  <a:txBody>
                    <a:bodyPr/>
                    <a:lstStyle/>
                    <a:p>
                      <a:endParaRPr lang="en-US" sz="1200" b="1">
                        <a:solidFill>
                          <a:schemeClr val="accent3">
                            <a:lumMod val="75000"/>
                          </a:schemeClr>
                        </a:solidFill>
                      </a:endParaRPr>
                    </a:p>
                  </a:txBody>
                  <a:tcPr marL="119703" marR="119703" marT="59852" marB="59852"/>
                </a:tc>
                <a:extLst>
                  <a:ext uri="{0D108BD9-81ED-4DB2-BD59-A6C34878D82A}">
                    <a16:rowId xmlns:a16="http://schemas.microsoft.com/office/drawing/2014/main" xmlns="" val="10001"/>
                  </a:ext>
                </a:extLst>
              </a:tr>
              <a:tr h="522514">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200" b="1">
                          <a:solidFill>
                            <a:schemeClr val="accent3">
                              <a:lumMod val="75000"/>
                            </a:schemeClr>
                          </a:solidFill>
                        </a:rPr>
                        <a:t>[4,0</a:t>
                      </a:r>
                      <a:r>
                        <a:rPr lang="en-US" sz="1200" b="1" dirty="0">
                          <a:solidFill>
                            <a:schemeClr val="accent3">
                              <a:lumMod val="75000"/>
                            </a:schemeClr>
                          </a:solidFill>
                        </a:rPr>
                        <a:t>]</a:t>
                      </a:r>
                    </a:p>
                    <a:p>
                      <a:endParaRPr lang="en-US" sz="1200" b="1" dirty="0">
                        <a:solidFill>
                          <a:schemeClr val="accent3">
                            <a:lumMod val="75000"/>
                          </a:schemeClr>
                        </a:solidFill>
                      </a:endParaRPr>
                    </a:p>
                  </a:txBody>
                  <a:tcPr marL="119703" marR="119703" marT="59852" marB="59852"/>
                </a:tc>
                <a:tc>
                  <a:txBody>
                    <a:bodyPr/>
                    <a:lstStyle/>
                    <a:p>
                      <a:endParaRPr lang="en-US" sz="1200" b="1">
                        <a:solidFill>
                          <a:schemeClr val="accent3">
                            <a:lumMod val="75000"/>
                          </a:schemeClr>
                        </a:solidFill>
                      </a:endParaRPr>
                    </a:p>
                  </a:txBody>
                  <a:tcPr marL="119703" marR="119703" marT="59852" marB="59852"/>
                </a:tc>
                <a:tc>
                  <a:txBody>
                    <a:bodyPr/>
                    <a:lstStyle/>
                    <a:p>
                      <a:endParaRPr lang="en-US" sz="1200" b="1">
                        <a:solidFill>
                          <a:schemeClr val="accent3">
                            <a:lumMod val="75000"/>
                          </a:schemeClr>
                        </a:solidFill>
                      </a:endParaRPr>
                    </a:p>
                  </a:txBody>
                  <a:tcPr marL="119703" marR="119703" marT="59852" marB="59852"/>
                </a:tc>
                <a:tc>
                  <a:txBody>
                    <a:bodyPr/>
                    <a:lstStyle/>
                    <a:p>
                      <a:endParaRPr lang="en-US" sz="1200" b="1" dirty="0">
                        <a:solidFill>
                          <a:schemeClr val="accent3">
                            <a:lumMod val="75000"/>
                          </a:schemeClr>
                        </a:solidFill>
                      </a:endParaRPr>
                    </a:p>
                  </a:txBody>
                  <a:tcPr marL="119703" marR="119703" marT="59852" marB="59852"/>
                </a:tc>
                <a:tc>
                  <a:txBody>
                    <a:bodyPr/>
                    <a:lstStyle/>
                    <a:p>
                      <a:endParaRPr lang="en-US" sz="1200" b="1" dirty="0">
                        <a:solidFill>
                          <a:schemeClr val="accent3">
                            <a:lumMod val="75000"/>
                          </a:schemeClr>
                        </a:solidFill>
                      </a:endParaRPr>
                    </a:p>
                  </a:txBody>
                  <a:tcPr marL="119703" marR="119703" marT="59852" marB="59852"/>
                </a:tc>
                <a:tc>
                  <a:txBody>
                    <a:bodyPr/>
                    <a:lstStyle/>
                    <a:p>
                      <a:endParaRPr lang="en-US" sz="1200" b="1">
                        <a:solidFill>
                          <a:schemeClr val="accent3">
                            <a:lumMod val="75000"/>
                          </a:schemeClr>
                        </a:solidFill>
                      </a:endParaRPr>
                    </a:p>
                  </a:txBody>
                  <a:tcPr marL="119703" marR="119703" marT="59852" marB="59852"/>
                </a:tc>
                <a:extLst>
                  <a:ext uri="{0D108BD9-81ED-4DB2-BD59-A6C34878D82A}">
                    <a16:rowId xmlns:a16="http://schemas.microsoft.com/office/drawing/2014/main" xmlns="" val="10002"/>
                  </a:ext>
                </a:extLst>
              </a:tr>
              <a:tr h="522514">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200" b="1">
                          <a:solidFill>
                            <a:schemeClr val="accent3">
                              <a:lumMod val="75000"/>
                            </a:schemeClr>
                          </a:solidFill>
                        </a:rPr>
                        <a:t>[3,0</a:t>
                      </a:r>
                      <a:r>
                        <a:rPr lang="en-US" sz="1200" b="1" dirty="0">
                          <a:solidFill>
                            <a:schemeClr val="accent3">
                              <a:lumMod val="75000"/>
                            </a:schemeClr>
                          </a:solidFill>
                        </a:rPr>
                        <a:t>]</a:t>
                      </a:r>
                    </a:p>
                    <a:p>
                      <a:endParaRPr lang="en-US" sz="1200" b="1" dirty="0">
                        <a:solidFill>
                          <a:schemeClr val="accent3">
                            <a:lumMod val="75000"/>
                          </a:schemeClr>
                        </a:solidFill>
                      </a:endParaRPr>
                    </a:p>
                  </a:txBody>
                  <a:tcPr marL="119703" marR="119703" marT="59852" marB="59852"/>
                </a:tc>
                <a:tc>
                  <a:txBody>
                    <a:bodyPr/>
                    <a:lstStyle/>
                    <a:p>
                      <a:endParaRPr lang="en-US" sz="1200" b="1" dirty="0">
                        <a:solidFill>
                          <a:schemeClr val="accent3">
                            <a:lumMod val="75000"/>
                          </a:schemeClr>
                        </a:solidFill>
                      </a:endParaRPr>
                    </a:p>
                  </a:txBody>
                  <a:tcPr marL="119703" marR="119703" marT="59852" marB="59852"/>
                </a:tc>
                <a:tc>
                  <a:txBody>
                    <a:bodyPr/>
                    <a:lstStyle/>
                    <a:p>
                      <a:endParaRPr lang="en-US" sz="1200" b="1">
                        <a:solidFill>
                          <a:schemeClr val="accent3">
                            <a:lumMod val="75000"/>
                          </a:schemeClr>
                        </a:solidFill>
                      </a:endParaRPr>
                    </a:p>
                  </a:txBody>
                  <a:tcPr marL="119703" marR="119703" marT="59852" marB="59852"/>
                </a:tc>
                <a:tc>
                  <a:txBody>
                    <a:bodyPr/>
                    <a:lstStyle/>
                    <a:p>
                      <a:endParaRPr lang="en-US" sz="1200" b="1">
                        <a:solidFill>
                          <a:schemeClr val="accent3">
                            <a:lumMod val="75000"/>
                          </a:schemeClr>
                        </a:solidFill>
                      </a:endParaRPr>
                    </a:p>
                  </a:txBody>
                  <a:tcPr marL="119703" marR="119703" marT="59852" marB="59852"/>
                </a:tc>
                <a:tc>
                  <a:txBody>
                    <a:bodyPr/>
                    <a:lstStyle/>
                    <a:p>
                      <a:endParaRPr lang="en-US" sz="1200" b="1" dirty="0">
                        <a:solidFill>
                          <a:schemeClr val="accent3">
                            <a:lumMod val="75000"/>
                          </a:schemeClr>
                        </a:solidFill>
                      </a:endParaRPr>
                    </a:p>
                  </a:txBody>
                  <a:tcPr marL="119703" marR="119703" marT="59852" marB="59852"/>
                </a:tc>
                <a:tc>
                  <a:txBody>
                    <a:bodyPr/>
                    <a:lstStyle/>
                    <a:p>
                      <a:endParaRPr lang="en-US" sz="1200" b="1">
                        <a:solidFill>
                          <a:schemeClr val="accent3">
                            <a:lumMod val="75000"/>
                          </a:schemeClr>
                        </a:solidFill>
                      </a:endParaRPr>
                    </a:p>
                  </a:txBody>
                  <a:tcPr marL="119703" marR="119703" marT="59852" marB="59852"/>
                </a:tc>
                <a:extLst>
                  <a:ext uri="{0D108BD9-81ED-4DB2-BD59-A6C34878D82A}">
                    <a16:rowId xmlns:a16="http://schemas.microsoft.com/office/drawing/2014/main" xmlns="" val="10003"/>
                  </a:ext>
                </a:extLst>
              </a:tr>
              <a:tr h="522514">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200" b="1">
                          <a:solidFill>
                            <a:schemeClr val="accent3">
                              <a:lumMod val="75000"/>
                            </a:schemeClr>
                          </a:solidFill>
                        </a:rPr>
                        <a:t>[2,0</a:t>
                      </a:r>
                      <a:r>
                        <a:rPr lang="en-US" sz="1200" b="1" dirty="0">
                          <a:solidFill>
                            <a:schemeClr val="accent3">
                              <a:lumMod val="75000"/>
                            </a:schemeClr>
                          </a:solidFill>
                        </a:rPr>
                        <a:t>]</a:t>
                      </a:r>
                    </a:p>
                    <a:p>
                      <a:endParaRPr lang="en-US" sz="1200" b="1" dirty="0">
                        <a:solidFill>
                          <a:schemeClr val="accent3">
                            <a:lumMod val="75000"/>
                          </a:schemeClr>
                        </a:solidFill>
                      </a:endParaRPr>
                    </a:p>
                  </a:txBody>
                  <a:tcPr marL="119703" marR="119703" marT="59852" marB="59852"/>
                </a:tc>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200" b="1">
                          <a:solidFill>
                            <a:schemeClr val="accent3">
                              <a:lumMod val="75000"/>
                            </a:schemeClr>
                          </a:solidFill>
                        </a:rPr>
                        <a:t>[2,1</a:t>
                      </a:r>
                      <a:r>
                        <a:rPr lang="en-US" sz="1200" b="1" dirty="0">
                          <a:solidFill>
                            <a:schemeClr val="accent3">
                              <a:lumMod val="75000"/>
                            </a:schemeClr>
                          </a:solidFill>
                        </a:rPr>
                        <a:t>]</a:t>
                      </a:r>
                    </a:p>
                    <a:p>
                      <a:endParaRPr lang="en-US" sz="1200" b="1" dirty="0">
                        <a:solidFill>
                          <a:schemeClr val="accent3">
                            <a:lumMod val="75000"/>
                          </a:schemeClr>
                        </a:solidFill>
                      </a:endParaRPr>
                    </a:p>
                  </a:txBody>
                  <a:tcPr marL="119703" marR="119703" marT="59852" marB="59852"/>
                </a:tc>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200" b="1">
                          <a:solidFill>
                            <a:schemeClr val="accent3">
                              <a:lumMod val="75000"/>
                            </a:schemeClr>
                          </a:solidFill>
                        </a:rPr>
                        <a:t>[2,2</a:t>
                      </a:r>
                      <a:r>
                        <a:rPr lang="en-US" sz="1200" b="1" dirty="0">
                          <a:solidFill>
                            <a:schemeClr val="accent3">
                              <a:lumMod val="75000"/>
                            </a:schemeClr>
                          </a:solidFill>
                        </a:rPr>
                        <a:t>]</a:t>
                      </a:r>
                    </a:p>
                    <a:p>
                      <a:endParaRPr lang="en-US" sz="1200" b="1" dirty="0">
                        <a:solidFill>
                          <a:schemeClr val="accent3">
                            <a:lumMod val="75000"/>
                          </a:schemeClr>
                        </a:solidFill>
                      </a:endParaRPr>
                    </a:p>
                  </a:txBody>
                  <a:tcPr marL="119703" marR="119703" marT="59852" marB="59852"/>
                </a:tc>
                <a:tc>
                  <a:txBody>
                    <a:bodyPr/>
                    <a:lstStyle/>
                    <a:p>
                      <a:endParaRPr lang="en-US" sz="1200" b="1">
                        <a:solidFill>
                          <a:schemeClr val="accent3">
                            <a:lumMod val="75000"/>
                          </a:schemeClr>
                        </a:solidFill>
                      </a:endParaRPr>
                    </a:p>
                  </a:txBody>
                  <a:tcPr marL="119703" marR="119703" marT="59852" marB="59852"/>
                </a:tc>
                <a:tc>
                  <a:txBody>
                    <a:bodyPr/>
                    <a:lstStyle/>
                    <a:p>
                      <a:endParaRPr lang="en-US" sz="1200" b="1">
                        <a:solidFill>
                          <a:schemeClr val="accent3">
                            <a:lumMod val="75000"/>
                          </a:schemeClr>
                        </a:solidFill>
                      </a:endParaRPr>
                    </a:p>
                  </a:txBody>
                  <a:tcPr marL="119703" marR="119703" marT="59852" marB="59852"/>
                </a:tc>
                <a:tc>
                  <a:txBody>
                    <a:bodyPr/>
                    <a:lstStyle/>
                    <a:p>
                      <a:endParaRPr lang="en-US" sz="1200" b="1">
                        <a:solidFill>
                          <a:schemeClr val="accent3">
                            <a:lumMod val="75000"/>
                          </a:schemeClr>
                        </a:solidFill>
                      </a:endParaRPr>
                    </a:p>
                  </a:txBody>
                  <a:tcPr marL="119703" marR="119703" marT="59852" marB="59852"/>
                </a:tc>
                <a:extLst>
                  <a:ext uri="{0D108BD9-81ED-4DB2-BD59-A6C34878D82A}">
                    <a16:rowId xmlns:a16="http://schemas.microsoft.com/office/drawing/2014/main" xmlns="" val="10004"/>
                  </a:ext>
                </a:extLst>
              </a:tr>
              <a:tr h="522514">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200" b="1">
                          <a:solidFill>
                            <a:schemeClr val="accent3">
                              <a:lumMod val="75000"/>
                            </a:schemeClr>
                          </a:solidFill>
                        </a:rPr>
                        <a:t>[1,0</a:t>
                      </a:r>
                      <a:r>
                        <a:rPr lang="en-US" sz="1200" b="1" dirty="0">
                          <a:solidFill>
                            <a:schemeClr val="accent3">
                              <a:lumMod val="75000"/>
                            </a:schemeClr>
                          </a:solidFill>
                        </a:rPr>
                        <a:t>]</a:t>
                      </a:r>
                    </a:p>
                    <a:p>
                      <a:endParaRPr lang="en-US" sz="1200" b="1" dirty="0">
                        <a:solidFill>
                          <a:schemeClr val="accent3">
                            <a:lumMod val="75000"/>
                          </a:schemeClr>
                        </a:solidFill>
                      </a:endParaRPr>
                    </a:p>
                  </a:txBody>
                  <a:tcPr marL="119703" marR="119703" marT="59852" marB="59852"/>
                </a:tc>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200" b="1">
                          <a:solidFill>
                            <a:schemeClr val="accent3">
                              <a:lumMod val="75000"/>
                            </a:schemeClr>
                          </a:solidFill>
                        </a:rPr>
                        <a:t>[1,1</a:t>
                      </a:r>
                      <a:r>
                        <a:rPr lang="en-US" sz="1200" b="1" dirty="0">
                          <a:solidFill>
                            <a:schemeClr val="accent3">
                              <a:lumMod val="75000"/>
                            </a:schemeClr>
                          </a:solidFill>
                        </a:rPr>
                        <a:t>]</a:t>
                      </a:r>
                    </a:p>
                    <a:p>
                      <a:endParaRPr lang="en-US" sz="1200" b="1" dirty="0">
                        <a:solidFill>
                          <a:schemeClr val="accent3">
                            <a:lumMod val="75000"/>
                          </a:schemeClr>
                        </a:solidFill>
                      </a:endParaRPr>
                    </a:p>
                  </a:txBody>
                  <a:tcPr marL="119703" marR="119703" marT="59852" marB="59852"/>
                </a:tc>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200" b="1">
                          <a:solidFill>
                            <a:schemeClr val="accent3">
                              <a:lumMod val="75000"/>
                            </a:schemeClr>
                          </a:solidFill>
                        </a:rPr>
                        <a:t>[1,2</a:t>
                      </a:r>
                      <a:r>
                        <a:rPr lang="en-US" sz="1200" b="1" dirty="0">
                          <a:solidFill>
                            <a:schemeClr val="accent3">
                              <a:lumMod val="75000"/>
                            </a:schemeClr>
                          </a:solidFill>
                        </a:rPr>
                        <a:t>]</a:t>
                      </a:r>
                    </a:p>
                    <a:p>
                      <a:endParaRPr lang="en-US" sz="1200" b="1" dirty="0">
                        <a:solidFill>
                          <a:schemeClr val="accent3">
                            <a:lumMod val="75000"/>
                          </a:schemeClr>
                        </a:solidFill>
                      </a:endParaRPr>
                    </a:p>
                  </a:txBody>
                  <a:tcPr marL="119703" marR="119703" marT="59852" marB="59852"/>
                </a:tc>
                <a:tc>
                  <a:txBody>
                    <a:bodyPr/>
                    <a:lstStyle/>
                    <a:p>
                      <a:endParaRPr lang="en-US" sz="1200" b="1">
                        <a:solidFill>
                          <a:schemeClr val="accent3">
                            <a:lumMod val="75000"/>
                          </a:schemeClr>
                        </a:solidFill>
                      </a:endParaRPr>
                    </a:p>
                  </a:txBody>
                  <a:tcPr marL="119703" marR="119703" marT="59852" marB="59852"/>
                </a:tc>
                <a:tc>
                  <a:txBody>
                    <a:bodyPr/>
                    <a:lstStyle/>
                    <a:p>
                      <a:endParaRPr lang="en-US" sz="1200" b="1">
                        <a:solidFill>
                          <a:schemeClr val="accent3">
                            <a:lumMod val="75000"/>
                          </a:schemeClr>
                        </a:solidFill>
                      </a:endParaRPr>
                    </a:p>
                  </a:txBody>
                  <a:tcPr marL="119703" marR="119703" marT="59852" marB="59852"/>
                </a:tc>
                <a:tc>
                  <a:txBody>
                    <a:bodyPr/>
                    <a:lstStyle/>
                    <a:p>
                      <a:endParaRPr lang="en-US" sz="1200" b="1">
                        <a:solidFill>
                          <a:schemeClr val="accent3">
                            <a:lumMod val="75000"/>
                          </a:schemeClr>
                        </a:solidFill>
                      </a:endParaRPr>
                    </a:p>
                  </a:txBody>
                  <a:tcPr marL="119703" marR="119703" marT="59852" marB="59852"/>
                </a:tc>
                <a:extLst>
                  <a:ext uri="{0D108BD9-81ED-4DB2-BD59-A6C34878D82A}">
                    <a16:rowId xmlns:a16="http://schemas.microsoft.com/office/drawing/2014/main" xmlns="" val="10005"/>
                  </a:ext>
                </a:extLst>
              </a:tr>
              <a:tr h="522514">
                <a:tc>
                  <a:txBody>
                    <a:bodyPr/>
                    <a:lstStyle/>
                    <a:p>
                      <a:r>
                        <a:rPr lang="en-US" sz="1200" b="1">
                          <a:solidFill>
                            <a:schemeClr val="accent3">
                              <a:lumMod val="75000"/>
                            </a:schemeClr>
                          </a:solidFill>
                        </a:rPr>
                        <a:t>[0,0</a:t>
                      </a:r>
                      <a:r>
                        <a:rPr lang="en-US" sz="1200" b="1" dirty="0">
                          <a:solidFill>
                            <a:schemeClr val="accent3">
                              <a:lumMod val="75000"/>
                            </a:schemeClr>
                          </a:solidFill>
                        </a:rPr>
                        <a:t>]</a:t>
                      </a:r>
                    </a:p>
                  </a:txBody>
                  <a:tcPr marL="119703" marR="119703" marT="59852" marB="59852"/>
                </a:tc>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200" b="1">
                          <a:solidFill>
                            <a:schemeClr val="accent3">
                              <a:lumMod val="75000"/>
                            </a:schemeClr>
                          </a:solidFill>
                        </a:rPr>
                        <a:t>[0,1</a:t>
                      </a:r>
                      <a:r>
                        <a:rPr lang="en-US" sz="1200" b="1" dirty="0">
                          <a:solidFill>
                            <a:schemeClr val="accent3">
                              <a:lumMod val="75000"/>
                            </a:schemeClr>
                          </a:solidFill>
                        </a:rPr>
                        <a:t>]</a:t>
                      </a:r>
                    </a:p>
                    <a:p>
                      <a:endParaRPr lang="en-US" sz="1200" b="1" dirty="0">
                        <a:solidFill>
                          <a:schemeClr val="accent3">
                            <a:lumMod val="75000"/>
                          </a:schemeClr>
                        </a:solidFill>
                      </a:endParaRPr>
                    </a:p>
                  </a:txBody>
                  <a:tcPr marL="119703" marR="119703" marT="59852" marB="59852"/>
                </a:tc>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200" b="1">
                          <a:solidFill>
                            <a:schemeClr val="accent3">
                              <a:lumMod val="75000"/>
                            </a:schemeClr>
                          </a:solidFill>
                        </a:rPr>
                        <a:t>[0,2</a:t>
                      </a:r>
                      <a:r>
                        <a:rPr lang="en-US" sz="1200" b="1" dirty="0">
                          <a:solidFill>
                            <a:schemeClr val="accent3">
                              <a:lumMod val="75000"/>
                            </a:schemeClr>
                          </a:solidFill>
                        </a:rPr>
                        <a:t>]</a:t>
                      </a:r>
                    </a:p>
                    <a:p>
                      <a:endParaRPr lang="en-US" sz="1200" b="1" dirty="0">
                        <a:solidFill>
                          <a:schemeClr val="accent3">
                            <a:lumMod val="75000"/>
                          </a:schemeClr>
                        </a:solidFill>
                      </a:endParaRPr>
                    </a:p>
                  </a:txBody>
                  <a:tcPr marL="119703" marR="119703" marT="59852" marB="59852"/>
                </a:tc>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200" b="1">
                          <a:solidFill>
                            <a:schemeClr val="accent3">
                              <a:lumMod val="75000"/>
                            </a:schemeClr>
                          </a:solidFill>
                        </a:rPr>
                        <a:t>[0,3</a:t>
                      </a:r>
                      <a:r>
                        <a:rPr lang="en-US" sz="1200" b="1" dirty="0">
                          <a:solidFill>
                            <a:schemeClr val="accent3">
                              <a:lumMod val="75000"/>
                            </a:schemeClr>
                          </a:solidFill>
                        </a:rPr>
                        <a:t>]</a:t>
                      </a:r>
                    </a:p>
                    <a:p>
                      <a:endParaRPr lang="en-US" sz="1200" b="1" dirty="0">
                        <a:solidFill>
                          <a:schemeClr val="accent3">
                            <a:lumMod val="75000"/>
                          </a:schemeClr>
                        </a:solidFill>
                      </a:endParaRPr>
                    </a:p>
                  </a:txBody>
                  <a:tcPr marL="119703" marR="119703" marT="59852" marB="59852"/>
                </a:tc>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200" b="1">
                          <a:solidFill>
                            <a:schemeClr val="accent3">
                              <a:lumMod val="75000"/>
                            </a:schemeClr>
                          </a:solidFill>
                        </a:rPr>
                        <a:t>[0,4</a:t>
                      </a:r>
                      <a:r>
                        <a:rPr lang="en-US" sz="1200" b="1" dirty="0">
                          <a:solidFill>
                            <a:schemeClr val="accent3">
                              <a:lumMod val="75000"/>
                            </a:schemeClr>
                          </a:solidFill>
                        </a:rPr>
                        <a:t>]</a:t>
                      </a:r>
                    </a:p>
                    <a:p>
                      <a:endParaRPr lang="en-US" sz="1200" b="1" dirty="0">
                        <a:solidFill>
                          <a:schemeClr val="accent3">
                            <a:lumMod val="75000"/>
                          </a:schemeClr>
                        </a:solidFill>
                      </a:endParaRPr>
                    </a:p>
                  </a:txBody>
                  <a:tcPr marL="119703" marR="119703" marT="59852" marB="59852"/>
                </a:tc>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200" b="1">
                          <a:solidFill>
                            <a:schemeClr val="accent3">
                              <a:lumMod val="75000"/>
                            </a:schemeClr>
                          </a:solidFill>
                        </a:rPr>
                        <a:t>[0,5</a:t>
                      </a:r>
                      <a:r>
                        <a:rPr lang="en-US" sz="1200" b="1" dirty="0">
                          <a:solidFill>
                            <a:schemeClr val="accent3">
                              <a:lumMod val="75000"/>
                            </a:schemeClr>
                          </a:solidFill>
                        </a:rPr>
                        <a:t>]</a:t>
                      </a:r>
                    </a:p>
                    <a:p>
                      <a:endParaRPr lang="en-US" sz="1200" b="1" dirty="0">
                        <a:solidFill>
                          <a:schemeClr val="accent3">
                            <a:lumMod val="75000"/>
                          </a:schemeClr>
                        </a:solidFill>
                      </a:endParaRPr>
                    </a:p>
                  </a:txBody>
                  <a:tcPr marL="119703" marR="119703" marT="59852" marB="59852"/>
                </a:tc>
                <a:extLst>
                  <a:ext uri="{0D108BD9-81ED-4DB2-BD59-A6C34878D82A}">
                    <a16:rowId xmlns:a16="http://schemas.microsoft.com/office/drawing/2014/main" xmlns="" val="10006"/>
                  </a:ext>
                </a:extLst>
              </a:tr>
            </a:tbl>
          </a:graphicData>
        </a:graphic>
      </p:graphicFrame>
      <p:sp>
        <p:nvSpPr>
          <p:cNvPr id="5" name="TextBox 4"/>
          <p:cNvSpPr txBox="1"/>
          <p:nvPr/>
        </p:nvSpPr>
        <p:spPr>
          <a:xfrm>
            <a:off x="4017335" y="6521838"/>
            <a:ext cx="1264129" cy="369332"/>
          </a:xfrm>
          <a:prstGeom prst="rect">
            <a:avLst/>
          </a:prstGeom>
          <a:noFill/>
        </p:spPr>
        <p:txBody>
          <a:bodyPr wrap="none" rtlCol="0">
            <a:spAutoFit/>
          </a:bodyPr>
          <a:lstStyle/>
          <a:p>
            <a:r>
              <a:rPr lang="en-US" dirty="0">
                <a:solidFill>
                  <a:schemeClr val="accent4">
                    <a:lumMod val="50000"/>
                  </a:schemeClr>
                </a:solidFill>
              </a:rPr>
              <a:t>(</a:t>
            </a:r>
            <a:r>
              <a:rPr lang="en-US" dirty="0" err="1">
                <a:solidFill>
                  <a:schemeClr val="accent4">
                    <a:lumMod val="50000"/>
                  </a:schemeClr>
                </a:solidFill>
              </a:rPr>
              <a:t>X</a:t>
            </a:r>
            <a:r>
              <a:rPr lang="en-US" baseline="-25000" dirty="0" err="1">
                <a:solidFill>
                  <a:schemeClr val="accent4">
                    <a:lumMod val="50000"/>
                  </a:schemeClr>
                </a:solidFill>
              </a:rPr>
              <a:t>Min</a:t>
            </a:r>
            <a:r>
              <a:rPr lang="en-US" dirty="0">
                <a:solidFill>
                  <a:schemeClr val="accent4">
                    <a:lumMod val="50000"/>
                  </a:schemeClr>
                </a:solidFill>
              </a:rPr>
              <a:t>, </a:t>
            </a:r>
            <a:r>
              <a:rPr lang="en-US" dirty="0" err="1">
                <a:solidFill>
                  <a:schemeClr val="accent4">
                    <a:lumMod val="50000"/>
                  </a:schemeClr>
                </a:solidFill>
              </a:rPr>
              <a:t>Y</a:t>
            </a:r>
            <a:r>
              <a:rPr lang="en-US" baseline="-25000" dirty="0" err="1">
                <a:solidFill>
                  <a:schemeClr val="accent4">
                    <a:lumMod val="50000"/>
                  </a:schemeClr>
                </a:solidFill>
              </a:rPr>
              <a:t>Min</a:t>
            </a:r>
            <a:r>
              <a:rPr lang="en-US" dirty="0">
                <a:solidFill>
                  <a:schemeClr val="accent4">
                    <a:lumMod val="50000"/>
                  </a:schemeClr>
                </a:solidFill>
              </a:rPr>
              <a:t>)</a:t>
            </a:r>
          </a:p>
        </p:txBody>
      </p:sp>
      <p:sp>
        <p:nvSpPr>
          <p:cNvPr id="6" name="TextBox 5"/>
          <p:cNvSpPr txBox="1"/>
          <p:nvPr/>
        </p:nvSpPr>
        <p:spPr>
          <a:xfrm>
            <a:off x="7617788" y="1611868"/>
            <a:ext cx="1450012" cy="369332"/>
          </a:xfrm>
          <a:prstGeom prst="rect">
            <a:avLst/>
          </a:prstGeom>
          <a:noFill/>
        </p:spPr>
        <p:txBody>
          <a:bodyPr wrap="none" rtlCol="0">
            <a:spAutoFit/>
          </a:bodyPr>
          <a:lstStyle/>
          <a:p>
            <a:r>
              <a:rPr lang="en-US" dirty="0">
                <a:solidFill>
                  <a:schemeClr val="accent4">
                    <a:lumMod val="50000"/>
                  </a:schemeClr>
                </a:solidFill>
              </a:rPr>
              <a:t>(</a:t>
            </a:r>
            <a:r>
              <a:rPr lang="en-US" dirty="0" err="1">
                <a:solidFill>
                  <a:schemeClr val="accent4">
                    <a:lumMod val="50000"/>
                  </a:schemeClr>
                </a:solidFill>
              </a:rPr>
              <a:t>xMax</a:t>
            </a:r>
            <a:r>
              <a:rPr lang="en-US" dirty="0">
                <a:solidFill>
                  <a:schemeClr val="accent4">
                    <a:lumMod val="50000"/>
                  </a:schemeClr>
                </a:solidFill>
              </a:rPr>
              <a:t>, </a:t>
            </a:r>
            <a:r>
              <a:rPr lang="en-US" dirty="0" err="1">
                <a:solidFill>
                  <a:schemeClr val="accent4">
                    <a:lumMod val="50000"/>
                  </a:schemeClr>
                </a:solidFill>
              </a:rPr>
              <a:t>Y</a:t>
            </a:r>
            <a:r>
              <a:rPr lang="en-US" baseline="-25000" dirty="0" err="1">
                <a:solidFill>
                  <a:schemeClr val="accent4">
                    <a:lumMod val="50000"/>
                  </a:schemeClr>
                </a:solidFill>
              </a:rPr>
              <a:t>Max</a:t>
            </a:r>
            <a:r>
              <a:rPr lang="en-US" dirty="0">
                <a:solidFill>
                  <a:schemeClr val="accent4">
                    <a:lumMod val="50000"/>
                  </a:schemeClr>
                </a:solidFill>
              </a:rPr>
              <a:t>)</a:t>
            </a:r>
          </a:p>
        </p:txBody>
      </p:sp>
      <p:sp>
        <p:nvSpPr>
          <p:cNvPr id="7" name="TextBox 6"/>
          <p:cNvSpPr txBox="1"/>
          <p:nvPr/>
        </p:nvSpPr>
        <p:spPr>
          <a:xfrm>
            <a:off x="7553472" y="6526558"/>
            <a:ext cx="1307409" cy="369332"/>
          </a:xfrm>
          <a:prstGeom prst="rect">
            <a:avLst/>
          </a:prstGeom>
          <a:noFill/>
        </p:spPr>
        <p:txBody>
          <a:bodyPr wrap="none" rtlCol="0">
            <a:spAutoFit/>
          </a:bodyPr>
          <a:lstStyle/>
          <a:p>
            <a:r>
              <a:rPr lang="en-US" dirty="0">
                <a:solidFill>
                  <a:schemeClr val="accent4">
                    <a:lumMod val="50000"/>
                  </a:schemeClr>
                </a:solidFill>
              </a:rPr>
              <a:t>(</a:t>
            </a:r>
            <a:r>
              <a:rPr lang="en-US" dirty="0" err="1">
                <a:solidFill>
                  <a:schemeClr val="accent4">
                    <a:lumMod val="50000"/>
                  </a:schemeClr>
                </a:solidFill>
              </a:rPr>
              <a:t>X</a:t>
            </a:r>
            <a:r>
              <a:rPr lang="en-US" baseline="-25000" dirty="0" err="1">
                <a:solidFill>
                  <a:schemeClr val="accent4">
                    <a:lumMod val="50000"/>
                  </a:schemeClr>
                </a:solidFill>
              </a:rPr>
              <a:t>Max</a:t>
            </a:r>
            <a:r>
              <a:rPr lang="en-US" dirty="0">
                <a:solidFill>
                  <a:schemeClr val="accent4">
                    <a:lumMod val="50000"/>
                  </a:schemeClr>
                </a:solidFill>
              </a:rPr>
              <a:t>, </a:t>
            </a:r>
            <a:r>
              <a:rPr lang="en-US" dirty="0" err="1">
                <a:solidFill>
                  <a:schemeClr val="accent4">
                    <a:lumMod val="50000"/>
                  </a:schemeClr>
                </a:solidFill>
              </a:rPr>
              <a:t>Y</a:t>
            </a:r>
            <a:r>
              <a:rPr lang="en-US" baseline="-25000" dirty="0" err="1">
                <a:solidFill>
                  <a:schemeClr val="accent4">
                    <a:lumMod val="50000"/>
                  </a:schemeClr>
                </a:solidFill>
              </a:rPr>
              <a:t>Min</a:t>
            </a:r>
            <a:r>
              <a:rPr lang="en-US" dirty="0">
                <a:solidFill>
                  <a:schemeClr val="accent4">
                    <a:lumMod val="50000"/>
                  </a:schemeClr>
                </a:solidFill>
              </a:rPr>
              <a:t>)</a:t>
            </a:r>
          </a:p>
        </p:txBody>
      </p:sp>
      <p:sp>
        <p:nvSpPr>
          <p:cNvPr id="8" name="TextBox 7"/>
          <p:cNvSpPr txBox="1"/>
          <p:nvPr/>
        </p:nvSpPr>
        <p:spPr>
          <a:xfrm>
            <a:off x="4038600" y="1600200"/>
            <a:ext cx="1307409" cy="369332"/>
          </a:xfrm>
          <a:prstGeom prst="rect">
            <a:avLst/>
          </a:prstGeom>
          <a:noFill/>
        </p:spPr>
        <p:txBody>
          <a:bodyPr wrap="none" rtlCol="0">
            <a:spAutoFit/>
          </a:bodyPr>
          <a:lstStyle/>
          <a:p>
            <a:r>
              <a:rPr lang="en-US" dirty="0">
                <a:solidFill>
                  <a:schemeClr val="accent4">
                    <a:lumMod val="50000"/>
                  </a:schemeClr>
                </a:solidFill>
              </a:rPr>
              <a:t>(</a:t>
            </a:r>
            <a:r>
              <a:rPr lang="en-US" dirty="0" err="1">
                <a:solidFill>
                  <a:schemeClr val="accent4">
                    <a:lumMod val="50000"/>
                  </a:schemeClr>
                </a:solidFill>
              </a:rPr>
              <a:t>X</a:t>
            </a:r>
            <a:r>
              <a:rPr lang="en-US" baseline="-25000" dirty="0" err="1">
                <a:solidFill>
                  <a:schemeClr val="accent4">
                    <a:lumMod val="50000"/>
                  </a:schemeClr>
                </a:solidFill>
              </a:rPr>
              <a:t>Min</a:t>
            </a:r>
            <a:r>
              <a:rPr lang="en-US" dirty="0">
                <a:solidFill>
                  <a:schemeClr val="accent4">
                    <a:lumMod val="50000"/>
                  </a:schemeClr>
                </a:solidFill>
              </a:rPr>
              <a:t>, </a:t>
            </a:r>
            <a:r>
              <a:rPr lang="en-US" dirty="0" err="1">
                <a:solidFill>
                  <a:schemeClr val="accent4">
                    <a:lumMod val="50000"/>
                  </a:schemeClr>
                </a:solidFill>
              </a:rPr>
              <a:t>Y</a:t>
            </a:r>
            <a:r>
              <a:rPr lang="en-US" baseline="-25000" dirty="0" err="1">
                <a:solidFill>
                  <a:schemeClr val="accent4">
                    <a:lumMod val="50000"/>
                  </a:schemeClr>
                </a:solidFill>
              </a:rPr>
              <a:t>Max</a:t>
            </a:r>
            <a:r>
              <a:rPr lang="en-US" dirty="0">
                <a:solidFill>
                  <a:schemeClr val="accent4">
                    <a:lumMod val="50000"/>
                  </a:schemeClr>
                </a:solidFill>
              </a:rPr>
              <a:t>)</a:t>
            </a:r>
          </a:p>
        </p:txBody>
      </p:sp>
      <mc:AlternateContent xmlns:mc="http://schemas.openxmlformats.org/markup-compatibility/2006" xmlns:a14="http://schemas.microsoft.com/office/drawing/2010/main">
        <mc:Choice Requires="a14">
          <p:sp>
            <p:nvSpPr>
              <p:cNvPr id="10" name="TextBox 9"/>
              <p:cNvSpPr txBox="1"/>
              <p:nvPr/>
            </p:nvSpPr>
            <p:spPr>
              <a:xfrm>
                <a:off x="381000" y="2929699"/>
                <a:ext cx="3733800" cy="617220"/>
              </a:xfrm>
              <a:prstGeom prst="rect">
                <a:avLst/>
              </a:prstGeom>
              <a:noFill/>
            </p:spPr>
            <p:txBody>
              <a:bodyPr wrap="square" rtlCol="0">
                <a:spAutoFit/>
              </a:bodyPr>
              <a:lstStyle/>
              <a:p>
                <a14:m>
                  <m:oMath xmlns:m="http://schemas.openxmlformats.org/officeDocument/2006/math">
                    <m:r>
                      <a:rPr lang="en-US" sz="2400" b="0" i="1" smtClean="0">
                        <a:latin typeface="Cambria Math"/>
                      </a:rPr>
                      <m:t>𝑐𝑜𝑙𝑢𝑚𝑛𝐼𝐷</m:t>
                    </m:r>
                    <m:r>
                      <a:rPr lang="en-US" sz="2400" b="0" i="1" smtClean="0">
                        <a:latin typeface="Cambria Math"/>
                      </a:rPr>
                      <m:t>=</m:t>
                    </m:r>
                    <m:r>
                      <m:rPr>
                        <m:nor/>
                      </m:rPr>
                      <a:rPr lang="en-US" sz="2400" b="0" i="0" smtClean="0"/>
                      <m:t>floor</m:t>
                    </m:r>
                    <m:r>
                      <a:rPr lang="en-US" sz="2400" b="0" i="1" smtClean="0">
                        <a:latin typeface="Cambria Math"/>
                      </a:rPr>
                      <m:t>(</m:t>
                    </m:r>
                    <m:f>
                      <m:fPr>
                        <m:ctrlPr>
                          <a:rPr lang="en-US" sz="2400" b="0" i="1" smtClean="0">
                            <a:latin typeface="Cambria Math" charset="0"/>
                          </a:rPr>
                        </m:ctrlPr>
                      </m:fPr>
                      <m:num>
                        <m:r>
                          <a:rPr lang="en-US" sz="2400" b="0" i="1" smtClean="0">
                            <a:latin typeface="Cambria Math"/>
                          </a:rPr>
                          <m:t>𝑋</m:t>
                        </m:r>
                        <m:r>
                          <a:rPr lang="en-US" sz="2400" b="0" i="1" smtClean="0">
                            <a:latin typeface="Cambria Math"/>
                          </a:rPr>
                          <m:t> −</m:t>
                        </m:r>
                        <m:r>
                          <a:rPr lang="en-US" sz="2400" b="0" i="1" smtClean="0">
                            <a:latin typeface="Cambria Math" charset="0"/>
                          </a:rPr>
                          <m:t>𝑋</m:t>
                        </m:r>
                        <m:r>
                          <a:rPr lang="en-US" sz="2400" b="0" i="1" baseline="-25000" smtClean="0">
                            <a:latin typeface="Cambria Math"/>
                          </a:rPr>
                          <m:t>𝑀𝑖𝑛</m:t>
                        </m:r>
                      </m:num>
                      <m:den>
                        <m:r>
                          <a:rPr lang="en-US" sz="2400" b="0" i="1" smtClean="0">
                            <a:latin typeface="Cambria Math"/>
                          </a:rPr>
                          <m:t>𝑐𝑒𝑙𝑙𝑆𝑖𝑧𝑒</m:t>
                        </m:r>
                      </m:den>
                    </m:f>
                  </m:oMath>
                </a14:m>
                <a:r>
                  <a:rPr lang="en-US" sz="2400" dirty="0"/>
                  <a:t>)</a:t>
                </a:r>
              </a:p>
            </p:txBody>
          </p:sp>
        </mc:Choice>
        <mc:Fallback xmlns="">
          <p:sp>
            <p:nvSpPr>
              <p:cNvPr id="10" name="TextBox 9"/>
              <p:cNvSpPr txBox="1">
                <a:spLocks noRot="1" noChangeAspect="1" noMove="1" noResize="1" noEditPoints="1" noAdjustHandles="1" noChangeArrowheads="1" noChangeShapeType="1" noTextEdit="1"/>
              </p:cNvSpPr>
              <p:nvPr/>
            </p:nvSpPr>
            <p:spPr>
              <a:xfrm>
                <a:off x="381000" y="2929699"/>
                <a:ext cx="3733800" cy="617220"/>
              </a:xfrm>
              <a:prstGeom prst="rect">
                <a:avLst/>
              </a:prstGeom>
              <a:blipFill rotWithShape="0">
                <a:blip r:embed="rId3"/>
                <a:stretch>
                  <a:fillRect b="-89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p:cNvSpPr txBox="1"/>
              <p:nvPr/>
            </p:nvSpPr>
            <p:spPr>
              <a:xfrm>
                <a:off x="495946" y="3941956"/>
                <a:ext cx="3466454" cy="630044"/>
              </a:xfrm>
              <a:prstGeom prst="rect">
                <a:avLst/>
              </a:prstGeom>
              <a:noFill/>
            </p:spPr>
            <p:txBody>
              <a:bodyPr wrap="square" rtlCol="0">
                <a:spAutoFit/>
              </a:bodyPr>
              <a:lstStyle/>
              <a:p>
                <a14:m>
                  <m:oMath xmlns:m="http://schemas.openxmlformats.org/officeDocument/2006/math">
                    <m:r>
                      <m:rPr>
                        <m:sty m:val="p"/>
                      </m:rPr>
                      <a:rPr lang="en-US" sz="2400" smtClean="0">
                        <a:latin typeface="Cambria Math" charset="0"/>
                      </a:rPr>
                      <m:t>r</m:t>
                    </m:r>
                    <m:r>
                      <m:rPr>
                        <m:sty m:val="p"/>
                      </m:rPr>
                      <a:rPr lang="en-US" sz="2400" b="0" i="0" smtClean="0">
                        <a:latin typeface="Cambria Math" charset="0"/>
                      </a:rPr>
                      <m:t>ow</m:t>
                    </m:r>
                    <m:r>
                      <a:rPr lang="en-US" sz="2400" b="0" i="1" smtClean="0">
                        <a:latin typeface="Cambria Math"/>
                      </a:rPr>
                      <m:t>𝐼𝐷</m:t>
                    </m:r>
                    <m:r>
                      <a:rPr lang="en-US" sz="2400" b="0" i="1" smtClean="0">
                        <a:latin typeface="Cambria Math"/>
                      </a:rPr>
                      <m:t>=</m:t>
                    </m:r>
                    <m:r>
                      <m:rPr>
                        <m:nor/>
                      </m:rPr>
                      <a:rPr lang="en-US" sz="2400" b="0" i="0" smtClean="0"/>
                      <m:t>floor</m:t>
                    </m:r>
                    <m:r>
                      <a:rPr lang="en-US" sz="2400" b="0" i="1" smtClean="0">
                        <a:latin typeface="Cambria Math"/>
                      </a:rPr>
                      <m:t>(</m:t>
                    </m:r>
                    <m:f>
                      <m:fPr>
                        <m:ctrlPr>
                          <a:rPr lang="en-US" sz="2400" b="0" i="1" smtClean="0">
                            <a:latin typeface="Cambria Math" charset="0"/>
                          </a:rPr>
                        </m:ctrlPr>
                      </m:fPr>
                      <m:num>
                        <m:r>
                          <a:rPr lang="en-US" sz="2400" b="0" i="1" smtClean="0">
                            <a:latin typeface="Cambria Math"/>
                          </a:rPr>
                          <m:t>𝑌</m:t>
                        </m:r>
                        <m:r>
                          <a:rPr lang="en-US" sz="2400" b="0" i="1" smtClean="0">
                            <a:latin typeface="Cambria Math"/>
                          </a:rPr>
                          <m:t> −</m:t>
                        </m:r>
                        <m:r>
                          <a:rPr lang="en-US" sz="2400" b="0" i="1" smtClean="0">
                            <a:latin typeface="Cambria Math" charset="0"/>
                          </a:rPr>
                          <m:t>𝑌</m:t>
                        </m:r>
                        <m:r>
                          <a:rPr lang="en-US" sz="2400" b="0" i="1" baseline="-25000" smtClean="0">
                            <a:latin typeface="Cambria Math"/>
                          </a:rPr>
                          <m:t>𝑀𝑖𝑛</m:t>
                        </m:r>
                      </m:num>
                      <m:den>
                        <m:r>
                          <a:rPr lang="en-US" sz="2400" b="0" i="1" smtClean="0">
                            <a:latin typeface="Cambria Math"/>
                          </a:rPr>
                          <m:t>𝑐𝑒𝑙𝑙𝑆𝑖𝑧𝑒</m:t>
                        </m:r>
                      </m:den>
                    </m:f>
                  </m:oMath>
                </a14:m>
                <a:r>
                  <a:rPr lang="en-US" sz="2400" dirty="0"/>
                  <a:t>)</a:t>
                </a:r>
              </a:p>
            </p:txBody>
          </p:sp>
        </mc:Choice>
        <mc:Fallback xmlns="">
          <p:sp>
            <p:nvSpPr>
              <p:cNvPr id="11" name="TextBox 10"/>
              <p:cNvSpPr txBox="1">
                <a:spLocks noRot="1" noChangeAspect="1" noMove="1" noResize="1" noEditPoints="1" noAdjustHandles="1" noChangeArrowheads="1" noChangeShapeType="1" noTextEdit="1"/>
              </p:cNvSpPr>
              <p:nvPr/>
            </p:nvSpPr>
            <p:spPr>
              <a:xfrm>
                <a:off x="495946" y="3941956"/>
                <a:ext cx="3466454" cy="630044"/>
              </a:xfrm>
              <a:prstGeom prst="rect">
                <a:avLst/>
              </a:prstGeom>
              <a:blipFill rotWithShape="0">
                <a:blip r:embed="rId4"/>
                <a:stretch>
                  <a:fillRect b="-6796"/>
                </a:stretch>
              </a:blipFill>
            </p:spPr>
            <p:txBody>
              <a:bodyPr/>
              <a:lstStyle/>
              <a:p>
                <a:r>
                  <a:rPr lang="en-US">
                    <a:noFill/>
                  </a:rPr>
                  <a:t> </a:t>
                </a:r>
              </a:p>
            </p:txBody>
          </p:sp>
        </mc:Fallback>
      </mc:AlternateContent>
    </p:spTree>
    <p:extLst>
      <p:ext uri="{BB962C8B-B14F-4D97-AF65-F5344CB8AC3E}">
        <p14:creationId xmlns:p14="http://schemas.microsoft.com/office/powerpoint/2010/main" val="39759873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68094" y="1938220"/>
            <a:ext cx="9212094" cy="599838"/>
          </a:xfrm>
        </p:spPr>
        <p:txBody>
          <a:bodyPr>
            <a:normAutofit fontScale="90000"/>
          </a:bodyPr>
          <a:lstStyle/>
          <a:p>
            <a:pPr>
              <a:lnSpc>
                <a:spcPct val="100000"/>
              </a:lnSpc>
            </a:pPr>
            <a:r>
              <a:rPr lang="en-US" b="1" dirty="0"/>
              <a:t>New York taxi pickup density map</a:t>
            </a:r>
            <a:br>
              <a:rPr lang="en-US" b="1" dirty="0"/>
            </a:br>
            <a:r>
              <a:rPr lang="en-US" b="1" dirty="0"/>
              <a:t>(TAZ level)</a:t>
            </a:r>
            <a:endParaRPr lang="en-US" b="1" dirty="0">
              <a:solidFill>
                <a:schemeClr val="tx2"/>
              </a:solidFill>
            </a:endParaRPr>
          </a:p>
        </p:txBody>
      </p:sp>
      <p:pic>
        <p:nvPicPr>
          <p:cNvPr id="2" name="Picture 1"/>
          <p:cNvPicPr>
            <a:picLocks noChangeAspect="1"/>
          </p:cNvPicPr>
          <p:nvPr/>
        </p:nvPicPr>
        <p:blipFill rotWithShape="1">
          <a:blip r:embed="rId3"/>
          <a:srcRect l="15156" t="25212" r="13397" b="29023"/>
          <a:stretch/>
        </p:blipFill>
        <p:spPr>
          <a:xfrm>
            <a:off x="2202792" y="2637504"/>
            <a:ext cx="4670322" cy="387145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207892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http://i1.wp.com/bitcast-a-sm.bitgravity.com/slashfilm/wp/wp-content/images/beautifulplanet-nighttim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443283"/>
            <a:ext cx="9144000" cy="5019985"/>
          </a:xfrm>
          <a:prstGeom prst="rect">
            <a:avLst/>
          </a:prstGeom>
          <a:noFill/>
          <a:extLst>
            <a:ext uri="{909E8E84-426E-40DD-AFC4-6F175D3DCCD1}">
              <a14:hiddenFill xmlns:a14="http://schemas.microsoft.com/office/drawing/2010/main">
                <a:solidFill>
                  <a:srgbClr val="FFFFFF"/>
                </a:solidFill>
              </a14:hiddenFill>
            </a:ext>
          </a:extLst>
        </p:spPr>
      </p:pic>
      <p:sp>
        <p:nvSpPr>
          <p:cNvPr id="4" name="Text Box 1"/>
          <p:cNvSpPr txBox="1">
            <a:spLocks noChangeArrowheads="1"/>
          </p:cNvSpPr>
          <p:nvPr/>
        </p:nvSpPr>
        <p:spPr bwMode="auto">
          <a:xfrm>
            <a:off x="457200" y="776805"/>
            <a:ext cx="8229600" cy="6811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MS PGothic"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MS PGothic"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MS PGothic"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MS PGothic"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MS PGothic" panose="020B0600070205080204" pitchFamily="34" charset="-128"/>
              </a:defRPr>
            </a:lvl9pPr>
          </a:lstStyle>
          <a:p>
            <a:pPr algn="ctr" eaLnBrk="1" hangingPunct="1">
              <a:lnSpc>
                <a:spcPts val="5788"/>
              </a:lnSpc>
              <a:buSzPct val="100000"/>
              <a:defRPr/>
            </a:pPr>
            <a:endParaRPr lang="en-US" altLang="en-US" sz="2400" b="1" dirty="0">
              <a:solidFill>
                <a:srgbClr val="134CB0"/>
              </a:solidFill>
              <a:effectLst>
                <a:outerShdw blurRad="38100" dist="38100" dir="2700000" algn="tl">
                  <a:srgbClr val="C0C0C0"/>
                </a:outerShdw>
              </a:effectLst>
            </a:endParaRPr>
          </a:p>
          <a:p>
            <a:pPr algn="ctr" eaLnBrk="1" hangingPunct="1">
              <a:lnSpc>
                <a:spcPts val="5788"/>
              </a:lnSpc>
              <a:buSzPct val="100000"/>
              <a:defRPr/>
            </a:pPr>
            <a:r>
              <a:rPr lang="en-US" altLang="en-US" sz="3200" b="1" dirty="0">
                <a:solidFill>
                  <a:srgbClr val="134CB0"/>
                </a:solidFill>
                <a:effectLst>
                  <a:outerShdw blurRad="38100" dist="38100" dir="2700000" algn="tl">
                    <a:srgbClr val="C0C0C0"/>
                  </a:outerShdw>
                </a:effectLst>
              </a:rPr>
              <a:t>A beautiful planet</a:t>
            </a:r>
          </a:p>
        </p:txBody>
      </p:sp>
      <p:sp>
        <p:nvSpPr>
          <p:cNvPr id="2" name="Rectangle 1"/>
          <p:cNvSpPr/>
          <p:nvPr/>
        </p:nvSpPr>
        <p:spPr>
          <a:xfrm>
            <a:off x="977900" y="6463268"/>
            <a:ext cx="7696200" cy="369332"/>
          </a:xfrm>
          <a:prstGeom prst="rect">
            <a:avLst/>
          </a:prstGeom>
        </p:spPr>
        <p:txBody>
          <a:bodyPr wrap="square">
            <a:spAutoFit/>
          </a:bodyPr>
          <a:lstStyle/>
          <a:p>
            <a:r>
              <a:rPr lang="en-US" dirty="0"/>
              <a:t>Source: http://</a:t>
            </a:r>
            <a:r>
              <a:rPr lang="en-US" dirty="0" err="1"/>
              <a:t>www.slashfilm.com</a:t>
            </a:r>
            <a:r>
              <a:rPr lang="en-US" dirty="0"/>
              <a:t>/a-beautiful-planet-trailer/</a:t>
            </a:r>
          </a:p>
        </p:txBody>
      </p:sp>
    </p:spTree>
    <p:extLst>
      <p:ext uri="{BB962C8B-B14F-4D97-AF65-F5344CB8AC3E}">
        <p14:creationId xmlns:p14="http://schemas.microsoft.com/office/powerpoint/2010/main" val="4143184548"/>
      </p:ext>
    </p:extLst>
  </p:cSld>
  <p:clrMapOvr>
    <a:masterClrMapping/>
  </p:clrMapOvr>
  <mc:AlternateContent xmlns:mc="http://schemas.openxmlformats.org/markup-compatibility/2006" xmlns:p14="http://schemas.microsoft.com/office/powerpoint/2010/main">
    <mc:Choice Requires="p14">
      <p:transition spd="slow" p14:dur="2000" advClick="0" advTm="200"/>
    </mc:Choice>
    <mc:Fallback xmlns="">
      <p:transition spd="slow" advClick="0" advTm="200"/>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Implementations</a:t>
            </a:r>
          </a:p>
        </p:txBody>
      </p:sp>
      <p:sp>
        <p:nvSpPr>
          <p:cNvPr id="3" name="Text Placeholder 2"/>
          <p:cNvSpPr>
            <a:spLocks noGrp="1"/>
          </p:cNvSpPr>
          <p:nvPr>
            <p:ph type="body" sz="quarter" idx="10"/>
          </p:nvPr>
        </p:nvSpPr>
        <p:spPr>
          <a:xfrm>
            <a:off x="381000" y="1775636"/>
            <a:ext cx="8382000" cy="5082364"/>
          </a:xfrm>
        </p:spPr>
        <p:txBody>
          <a:bodyPr>
            <a:normAutofit/>
          </a:bodyPr>
          <a:lstStyle/>
          <a:p>
            <a:r>
              <a:rPr lang="en-US" dirty="0"/>
              <a:t>ESRI Geometry API for Java</a:t>
            </a:r>
          </a:p>
          <a:p>
            <a:pPr lvl="1"/>
            <a:r>
              <a:rPr lang="en-US" sz="2000" dirty="0"/>
              <a:t>Start coding from scratch</a:t>
            </a:r>
          </a:p>
          <a:p>
            <a:pPr lvl="1"/>
            <a:r>
              <a:rPr lang="en-US" sz="2000" dirty="0"/>
              <a:t>Explicitly design Map and Reduce</a:t>
            </a:r>
          </a:p>
          <a:p>
            <a:pPr lvl="1"/>
            <a:r>
              <a:rPr lang="en-US" sz="2000" dirty="0"/>
              <a:t>Full control but complicated in programming</a:t>
            </a:r>
          </a:p>
          <a:p>
            <a:pPr lvl="1"/>
            <a:r>
              <a:rPr lang="en-US" sz="2000" dirty="0"/>
              <a:t>Spatial indexing and geospatial relations support</a:t>
            </a:r>
          </a:p>
          <a:p>
            <a:r>
              <a:rPr lang="en-US" dirty="0"/>
              <a:t>Spatial Framework for Hadoop </a:t>
            </a:r>
          </a:p>
          <a:p>
            <a:pPr lvl="1"/>
            <a:r>
              <a:rPr lang="en-US" sz="2000" dirty="0"/>
              <a:t>Easy to understand and operate with Hive Query Language</a:t>
            </a:r>
          </a:p>
          <a:p>
            <a:pPr lvl="1"/>
            <a:r>
              <a:rPr lang="en-US" sz="2000" dirty="0"/>
              <a:t>Less control for &lt;key, value&gt; pair operations</a:t>
            </a:r>
          </a:p>
          <a:p>
            <a:pPr lvl="1"/>
            <a:r>
              <a:rPr lang="en-US" sz="2000" dirty="0"/>
              <a:t>No spatial indexing, but geospatial relations support</a:t>
            </a:r>
          </a:p>
          <a:p>
            <a:r>
              <a:rPr lang="en-US" dirty="0"/>
              <a:t>Hadoop Streaming API with Python</a:t>
            </a:r>
          </a:p>
          <a:p>
            <a:pPr lvl="1"/>
            <a:r>
              <a:rPr lang="en-US" sz="2000" dirty="0"/>
              <a:t>Easy to understand and </a:t>
            </a:r>
          </a:p>
          <a:p>
            <a:pPr lvl="1"/>
            <a:r>
              <a:rPr lang="en-US" sz="2000" dirty="0"/>
              <a:t>More control for &lt;key, value&gt; pair operations</a:t>
            </a:r>
          </a:p>
          <a:p>
            <a:pPr lvl="1"/>
            <a:r>
              <a:rPr lang="en-US" sz="2000" dirty="0"/>
              <a:t>Spatial indexing and geospatial relation support (own implementations)</a:t>
            </a:r>
          </a:p>
        </p:txBody>
      </p:sp>
    </p:spTree>
    <p:extLst>
      <p:ext uri="{BB962C8B-B14F-4D97-AF65-F5344CB8AC3E}">
        <p14:creationId xmlns:p14="http://schemas.microsoft.com/office/powerpoint/2010/main" val="4812012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wrap="square" numCol="1" anchorCtr="0" compatLnSpc="1">
            <a:prstTxWarp prst="textNoShape">
              <a:avLst/>
            </a:prstTxWarp>
          </a:bodyPr>
          <a:lstStyle/>
          <a:p>
            <a:pPr>
              <a:lnSpc>
                <a:spcPct val="100000"/>
              </a:lnSpc>
            </a:pPr>
            <a:r>
              <a:rPr lang="en-US" b="1" dirty="0">
                <a:effectLst>
                  <a:outerShdw blurRad="38100" dist="38100" dir="2700000" algn="tl">
                    <a:srgbClr val="DDDDDD"/>
                  </a:outerShdw>
                </a:effectLst>
                <a:ea typeface="Arial" charset="0"/>
                <a:cs typeface="Arial" charset="0"/>
              </a:rPr>
              <a:t>G</a:t>
            </a:r>
            <a:r>
              <a:rPr lang="en-US" b="1" dirty="0">
                <a:solidFill>
                  <a:schemeClr val="tx1"/>
                </a:solidFill>
                <a:ea typeface="Arial" charset="0"/>
                <a:cs typeface="Arial" charset="0"/>
              </a:rPr>
              <a:t>IS Tools for Hadoop by ESRI</a:t>
            </a:r>
          </a:p>
        </p:txBody>
      </p:sp>
      <p:sp>
        <p:nvSpPr>
          <p:cNvPr id="3" name="Text Placeholder 2"/>
          <p:cNvSpPr>
            <a:spLocks noGrp="1"/>
          </p:cNvSpPr>
          <p:nvPr>
            <p:ph type="body" sz="quarter" idx="10"/>
          </p:nvPr>
        </p:nvSpPr>
        <p:spPr>
          <a:xfrm>
            <a:off x="481012" y="1946343"/>
            <a:ext cx="8382000" cy="5068109"/>
          </a:xfrm>
        </p:spPr>
        <p:txBody>
          <a:bodyPr>
            <a:normAutofit/>
          </a:bodyPr>
          <a:lstStyle/>
          <a:p>
            <a:r>
              <a:rPr lang="en-US" dirty="0"/>
              <a:t>Understanding spatial relations</a:t>
            </a:r>
          </a:p>
          <a:p>
            <a:pPr marL="742950" lvl="2" indent="-342900"/>
            <a:r>
              <a:rPr lang="en-US" sz="2400" dirty="0">
                <a:solidFill>
                  <a:schemeClr val="tx2">
                    <a:lumMod val="75000"/>
                  </a:schemeClr>
                </a:solidFill>
                <a:hlinkClick r:id="rId3"/>
              </a:rPr>
              <a:t>http://edndoc.esri.com/arcsde/9.0/general_topics/understand_spatial_relations.htm</a:t>
            </a:r>
            <a:endParaRPr lang="en-US" sz="2400" dirty="0">
              <a:solidFill>
                <a:schemeClr val="tx2">
                  <a:lumMod val="75000"/>
                </a:schemeClr>
              </a:solidFill>
            </a:endParaRPr>
          </a:p>
          <a:p>
            <a:pPr marL="342900" lvl="1" indent="-342900">
              <a:buFont typeface="Arial" pitchFamily="34" charset="0"/>
              <a:buChar char="•"/>
            </a:pPr>
            <a:r>
              <a:rPr lang="en-US" sz="2400" dirty="0">
                <a:solidFill>
                  <a:schemeClr val="tx2">
                    <a:lumMod val="75000"/>
                  </a:schemeClr>
                </a:solidFill>
              </a:rPr>
              <a:t>ESRI java Geometry Library</a:t>
            </a:r>
          </a:p>
          <a:p>
            <a:pPr marL="742950" lvl="2" indent="-342900"/>
            <a:r>
              <a:rPr lang="en-US" sz="2400" dirty="0">
                <a:solidFill>
                  <a:schemeClr val="tx2">
                    <a:lumMod val="75000"/>
                  </a:schemeClr>
                </a:solidFill>
                <a:hlinkClick r:id="rId4"/>
              </a:rPr>
              <a:t>https://github.com/Esri/geometry-api-java/wiki</a:t>
            </a:r>
            <a:endParaRPr lang="en-US" sz="2400" dirty="0">
              <a:solidFill>
                <a:schemeClr val="tx2">
                  <a:lumMod val="75000"/>
                </a:schemeClr>
              </a:solidFill>
            </a:endParaRPr>
          </a:p>
          <a:p>
            <a:pPr marL="342900" lvl="1" indent="-342900">
              <a:buFont typeface="Arial" pitchFamily="34" charset="0"/>
              <a:buChar char="•"/>
            </a:pPr>
            <a:r>
              <a:rPr lang="en-US" sz="2400" dirty="0">
                <a:solidFill>
                  <a:schemeClr val="tx2">
                    <a:lumMod val="75000"/>
                  </a:schemeClr>
                </a:solidFill>
              </a:rPr>
              <a:t>ESRI Java geometry library Relational operations: </a:t>
            </a:r>
          </a:p>
          <a:p>
            <a:pPr marL="742950" lvl="2" indent="-342900">
              <a:lnSpc>
                <a:spcPct val="100000"/>
              </a:lnSpc>
            </a:pPr>
            <a:r>
              <a:rPr lang="en-US" sz="2400" dirty="0">
                <a:solidFill>
                  <a:schemeClr val="tx2">
                    <a:lumMod val="75000"/>
                  </a:schemeClr>
                </a:solidFill>
                <a:hlinkClick r:id="rId5"/>
              </a:rPr>
              <a:t>http://esri.github.io/geometry-api-java/doc/Contains.html</a:t>
            </a:r>
            <a:endParaRPr lang="en-US" sz="2400" dirty="0">
              <a:solidFill>
                <a:schemeClr val="tx2">
                  <a:lumMod val="75000"/>
                </a:schemeClr>
              </a:solidFill>
            </a:endParaRPr>
          </a:p>
          <a:p>
            <a:pPr marL="742950" lvl="2" indent="-342900">
              <a:lnSpc>
                <a:spcPct val="100000"/>
              </a:lnSpc>
            </a:pPr>
            <a:r>
              <a:rPr lang="en-US" sz="2400" dirty="0">
                <a:solidFill>
                  <a:schemeClr val="tx2">
                    <a:lumMod val="75000"/>
                  </a:schemeClr>
                </a:solidFill>
                <a:hlinkClick r:id="rId6"/>
              </a:rPr>
              <a:t>http://esri.github.io/geometry-api-java/javadoc/com/esri/core/geometry/GeometryEngine.html</a:t>
            </a:r>
            <a:endParaRPr lang="en-US" sz="2400" dirty="0">
              <a:solidFill>
                <a:schemeClr val="tx2">
                  <a:lumMod val="75000"/>
                </a:schemeClr>
              </a:solidFill>
            </a:endParaRPr>
          </a:p>
          <a:p>
            <a:pPr marL="400050" lvl="2" indent="0">
              <a:lnSpc>
                <a:spcPct val="100000"/>
              </a:lnSpc>
              <a:buNone/>
            </a:pPr>
            <a:endParaRPr lang="en-US" sz="2400" dirty="0">
              <a:solidFill>
                <a:schemeClr val="tx2">
                  <a:lumMod val="75000"/>
                </a:schemeClr>
              </a:solidFill>
            </a:endParaRPr>
          </a:p>
        </p:txBody>
      </p:sp>
      <p:sp>
        <p:nvSpPr>
          <p:cNvPr id="14339" name="Slide Number Placeholder 3"/>
          <p:cNvSpPr>
            <a:spLocks noGrp="1"/>
          </p:cNvSpPr>
          <p:nvPr>
            <p:ph type="sldNum" sz="quarter" idx="4294967295"/>
          </p:nvPr>
        </p:nvSpPr>
        <p:spPr bwMode="auto">
          <a:xfrm>
            <a:off x="8582025" y="6356350"/>
            <a:ext cx="561975" cy="365125"/>
          </a:xfrm>
          <a:prstGeom prst="rect">
            <a:avLst/>
          </a:prstGeo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fld id="{2F81D0A5-5636-074A-AE58-C1FD9013E26E}" type="slidenum">
              <a:rPr lang="en-US">
                <a:latin typeface="Century Gothic" charset="0"/>
              </a:rPr>
              <a:pPr/>
              <a:t>31</a:t>
            </a:fld>
            <a:endParaRPr lang="en-US" dirty="0">
              <a:latin typeface="Century Gothic" charset="0"/>
            </a:endParaRPr>
          </a:p>
        </p:txBody>
      </p:sp>
    </p:spTree>
    <p:extLst>
      <p:ext uri="{BB962C8B-B14F-4D97-AF65-F5344CB8AC3E}">
        <p14:creationId xmlns:p14="http://schemas.microsoft.com/office/powerpoint/2010/main" val="16733914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970490"/>
            <a:ext cx="9143999" cy="668866"/>
          </a:xfrm>
        </p:spPr>
        <p:txBody>
          <a:bodyPr>
            <a:normAutofit fontScale="90000"/>
          </a:bodyPr>
          <a:lstStyle/>
          <a:p>
            <a:r>
              <a:rPr lang="en-US" b="1" dirty="0">
                <a:effectLst>
                  <a:outerShdw blurRad="38100" dist="38100" dir="2700000" algn="tl">
                    <a:srgbClr val="DDDDDD"/>
                  </a:outerShdw>
                </a:effectLst>
                <a:latin typeface="Arial" charset="0"/>
                <a:ea typeface="ＭＳ Ｐゴシック" charset="0"/>
              </a:rPr>
              <a:t>Improve efficiency with spatial indexing</a:t>
            </a:r>
            <a:endParaRPr lang="en-US" b="1" dirty="0"/>
          </a:p>
        </p:txBody>
      </p:sp>
      <p:sp>
        <p:nvSpPr>
          <p:cNvPr id="3" name="Content Placeholder 2"/>
          <p:cNvSpPr>
            <a:spLocks noGrp="1"/>
          </p:cNvSpPr>
          <p:nvPr>
            <p:ph idx="1"/>
          </p:nvPr>
        </p:nvSpPr>
        <p:spPr>
          <a:xfrm>
            <a:off x="292100" y="1777999"/>
            <a:ext cx="8686800" cy="4804833"/>
          </a:xfrm>
        </p:spPr>
        <p:txBody>
          <a:bodyPr>
            <a:normAutofit/>
          </a:bodyPr>
          <a:lstStyle/>
          <a:p>
            <a:r>
              <a:rPr lang="en-US" dirty="0"/>
              <a:t>The purposes of spatial index</a:t>
            </a:r>
          </a:p>
          <a:p>
            <a:pPr lvl="1"/>
            <a:r>
              <a:rPr lang="en-US" dirty="0"/>
              <a:t>Improve search efficiency</a:t>
            </a:r>
          </a:p>
          <a:p>
            <a:pPr lvl="1"/>
            <a:r>
              <a:rPr lang="en-US" dirty="0"/>
              <a:t>Deal with multi-dimensional dataset</a:t>
            </a:r>
          </a:p>
          <a:p>
            <a:r>
              <a:rPr lang="en-US" dirty="0"/>
              <a:t>Different types of spatial index</a:t>
            </a:r>
          </a:p>
          <a:p>
            <a:pPr lvl="1"/>
            <a:r>
              <a:rPr lang="en-US" dirty="0"/>
              <a:t>Quad-Tree</a:t>
            </a:r>
          </a:p>
          <a:p>
            <a:pPr lvl="1"/>
            <a:r>
              <a:rPr lang="en-US" dirty="0"/>
              <a:t>R-Tree</a:t>
            </a:r>
          </a:p>
          <a:p>
            <a:pPr lvl="1"/>
            <a:r>
              <a:rPr lang="en-US" dirty="0"/>
              <a:t>octree</a:t>
            </a:r>
          </a:p>
          <a:p>
            <a:pPr lvl="1"/>
            <a:r>
              <a:rPr lang="en-US" dirty="0" err="1"/>
              <a:t>Kd</a:t>
            </a:r>
            <a:r>
              <a:rPr lang="en-US" dirty="0"/>
              <a:t>-tree</a:t>
            </a:r>
          </a:p>
          <a:p>
            <a:pPr lvl="1"/>
            <a:r>
              <a:rPr lang="en-US" dirty="0"/>
              <a:t>….</a:t>
            </a:r>
          </a:p>
          <a:p>
            <a:pPr marL="342900" lvl="1" indent="-342900">
              <a:buFont typeface="Arial" pitchFamily="34" charset="0"/>
              <a:buChar char="•"/>
            </a:pPr>
            <a:r>
              <a:rPr lang="en-US" sz="2400" dirty="0">
                <a:solidFill>
                  <a:schemeClr val="tx2">
                    <a:lumMod val="75000"/>
                  </a:schemeClr>
                </a:solidFill>
              </a:rPr>
              <a:t>For this course, we will demonstrate and use Quad-Tree</a:t>
            </a:r>
          </a:p>
          <a:p>
            <a:pPr lvl="1"/>
            <a:endParaRPr lang="en-US" dirty="0"/>
          </a:p>
        </p:txBody>
      </p:sp>
      <p:sp>
        <p:nvSpPr>
          <p:cNvPr id="4" name="Slide Number Placeholder 3"/>
          <p:cNvSpPr>
            <a:spLocks noGrp="1"/>
          </p:cNvSpPr>
          <p:nvPr>
            <p:ph type="sldNum" sz="quarter" idx="12"/>
          </p:nvPr>
        </p:nvSpPr>
        <p:spPr>
          <a:xfrm>
            <a:off x="8483600" y="6356350"/>
            <a:ext cx="524522" cy="365125"/>
          </a:xfrm>
        </p:spPr>
        <p:txBody>
          <a:bodyPr/>
          <a:lstStyle>
            <a:lvl1pPr>
              <a:defRPr sz="2400" b="1">
                <a:solidFill>
                  <a:schemeClr val="tx1"/>
                </a:solidFill>
                <a:latin typeface="Arial" charset="0"/>
                <a:ea typeface="ＭＳ Ｐゴシック" charset="0"/>
                <a:cs typeface="ＭＳ Ｐゴシック" charset="0"/>
              </a:defRPr>
            </a:lvl1pPr>
            <a:lvl2pPr marL="742950" indent="-285750">
              <a:defRPr sz="2400" b="1">
                <a:solidFill>
                  <a:schemeClr val="tx1"/>
                </a:solidFill>
                <a:latin typeface="Arial" charset="0"/>
                <a:ea typeface="ＭＳ Ｐゴシック" charset="0"/>
              </a:defRPr>
            </a:lvl2pPr>
            <a:lvl3pPr marL="1143000" indent="-228600">
              <a:defRPr sz="2400" b="1">
                <a:solidFill>
                  <a:schemeClr val="tx1"/>
                </a:solidFill>
                <a:latin typeface="Arial" charset="0"/>
                <a:ea typeface="ＭＳ Ｐゴシック" charset="0"/>
              </a:defRPr>
            </a:lvl3pPr>
            <a:lvl4pPr marL="1600200" indent="-228600">
              <a:defRPr sz="2400" b="1">
                <a:solidFill>
                  <a:schemeClr val="tx1"/>
                </a:solidFill>
                <a:latin typeface="Arial" charset="0"/>
                <a:ea typeface="ＭＳ Ｐゴシック" charset="0"/>
              </a:defRPr>
            </a:lvl4pPr>
            <a:lvl5pPr marL="2057400" indent="-228600">
              <a:defRPr sz="2400" b="1">
                <a:solidFill>
                  <a:schemeClr val="tx1"/>
                </a:solidFill>
                <a:latin typeface="Arial" charset="0"/>
                <a:ea typeface="ＭＳ Ｐゴシック" charset="0"/>
              </a:defRPr>
            </a:lvl5pPr>
            <a:lvl6pPr marL="2514600" indent="-228600" eaLnBrk="0" fontAlgn="base" hangingPunct="0">
              <a:spcBef>
                <a:spcPct val="0"/>
              </a:spcBef>
              <a:spcAft>
                <a:spcPct val="0"/>
              </a:spcAft>
              <a:defRPr sz="2400" b="1">
                <a:solidFill>
                  <a:schemeClr val="tx1"/>
                </a:solidFill>
                <a:latin typeface="Arial" charset="0"/>
                <a:ea typeface="ＭＳ Ｐゴシック" charset="0"/>
              </a:defRPr>
            </a:lvl6pPr>
            <a:lvl7pPr marL="2971800" indent="-228600" eaLnBrk="0" fontAlgn="base" hangingPunct="0">
              <a:spcBef>
                <a:spcPct val="0"/>
              </a:spcBef>
              <a:spcAft>
                <a:spcPct val="0"/>
              </a:spcAft>
              <a:defRPr sz="2400" b="1">
                <a:solidFill>
                  <a:schemeClr val="tx1"/>
                </a:solidFill>
                <a:latin typeface="Arial" charset="0"/>
                <a:ea typeface="ＭＳ Ｐゴシック" charset="0"/>
              </a:defRPr>
            </a:lvl7pPr>
            <a:lvl8pPr marL="3429000" indent="-228600" eaLnBrk="0" fontAlgn="base" hangingPunct="0">
              <a:spcBef>
                <a:spcPct val="0"/>
              </a:spcBef>
              <a:spcAft>
                <a:spcPct val="0"/>
              </a:spcAft>
              <a:defRPr sz="2400" b="1">
                <a:solidFill>
                  <a:schemeClr val="tx1"/>
                </a:solidFill>
                <a:latin typeface="Arial" charset="0"/>
                <a:ea typeface="ＭＳ Ｐゴシック" charset="0"/>
              </a:defRPr>
            </a:lvl8pPr>
            <a:lvl9pPr marL="3886200" indent="-228600" eaLnBrk="0" fontAlgn="base" hangingPunct="0">
              <a:spcBef>
                <a:spcPct val="0"/>
              </a:spcBef>
              <a:spcAft>
                <a:spcPct val="0"/>
              </a:spcAft>
              <a:defRPr sz="2400" b="1">
                <a:solidFill>
                  <a:schemeClr val="tx1"/>
                </a:solidFill>
                <a:latin typeface="Arial" charset="0"/>
                <a:ea typeface="ＭＳ Ｐゴシック" charset="0"/>
              </a:defRPr>
            </a:lvl9pPr>
          </a:lstStyle>
          <a:p>
            <a:pPr>
              <a:defRPr/>
            </a:pPr>
            <a:endParaRPr lang="en-US" sz="1000" b="0" dirty="0">
              <a:latin typeface="Tahoma" charset="0"/>
            </a:endParaRPr>
          </a:p>
          <a:p>
            <a:pPr>
              <a:defRPr/>
            </a:pPr>
            <a:fld id="{A454E1AF-7DAE-AA42-AAA3-C73C4E2FAC02}" type="slidenum">
              <a:rPr lang="en-US" sz="1000" b="0" smtClean="0">
                <a:latin typeface="Tahoma" charset="0"/>
              </a:rPr>
              <a:pPr>
                <a:defRPr/>
              </a:pPr>
              <a:t>32</a:t>
            </a:fld>
            <a:endParaRPr lang="en-US" sz="1000" b="0" dirty="0">
              <a:latin typeface="Tahoma" charset="0"/>
            </a:endParaRPr>
          </a:p>
        </p:txBody>
      </p:sp>
    </p:spTree>
    <p:extLst>
      <p:ext uri="{BB962C8B-B14F-4D97-AF65-F5344CB8AC3E}">
        <p14:creationId xmlns:p14="http://schemas.microsoft.com/office/powerpoint/2010/main" val="65187979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0" y="994909"/>
            <a:ext cx="9144000" cy="1064668"/>
          </a:xfrm>
        </p:spPr>
        <p:txBody>
          <a:bodyPr wrap="square" numCol="1" anchorCtr="0" compatLnSpc="1">
            <a:prstTxWarp prst="textNoShape">
              <a:avLst/>
            </a:prstTxWarp>
            <a:normAutofit fontScale="90000"/>
          </a:bodyPr>
          <a:lstStyle/>
          <a:p>
            <a:pPr>
              <a:lnSpc>
                <a:spcPct val="100000"/>
              </a:lnSpc>
            </a:pPr>
            <a:r>
              <a:rPr lang="en-US" b="1" dirty="0">
                <a:effectLst>
                  <a:outerShdw blurRad="38100" dist="38100" dir="2700000" algn="tl">
                    <a:srgbClr val="DDDDDD"/>
                  </a:outerShdw>
                </a:effectLst>
                <a:latin typeface="Arial" charset="0"/>
                <a:ea typeface="ＭＳ Ｐゴシック" charset="0"/>
              </a:rPr>
              <a:t>Illustration of Quad-Tree for indexing points</a:t>
            </a:r>
          </a:p>
        </p:txBody>
      </p:sp>
      <p:sp>
        <p:nvSpPr>
          <p:cNvPr id="3" name="Text Placeholder 2"/>
          <p:cNvSpPr>
            <a:spLocks noGrp="1"/>
          </p:cNvSpPr>
          <p:nvPr>
            <p:ph type="body" sz="quarter" idx="10"/>
          </p:nvPr>
        </p:nvSpPr>
        <p:spPr>
          <a:xfrm>
            <a:off x="481012" y="1527243"/>
            <a:ext cx="8382000" cy="5068109"/>
          </a:xfrm>
        </p:spPr>
        <p:txBody>
          <a:bodyPr>
            <a:normAutofit/>
          </a:bodyPr>
          <a:lstStyle/>
          <a:p>
            <a:pPr marL="457200" lvl="1" indent="0">
              <a:buNone/>
            </a:pPr>
            <a:endParaRPr lang="en-US" sz="2000" dirty="0"/>
          </a:p>
          <a:p>
            <a:pPr marL="457200" lvl="1" indent="0">
              <a:buNone/>
            </a:pPr>
            <a:endParaRPr lang="en-US" dirty="0"/>
          </a:p>
          <a:p>
            <a:pPr marL="457200" lvl="1" indent="0">
              <a:buNone/>
            </a:pPr>
            <a:endParaRPr lang="en-US" dirty="0"/>
          </a:p>
        </p:txBody>
      </p:sp>
      <p:sp>
        <p:nvSpPr>
          <p:cNvPr id="14339" name="Slide Number Placeholder 3"/>
          <p:cNvSpPr>
            <a:spLocks noGrp="1"/>
          </p:cNvSpPr>
          <p:nvPr>
            <p:ph type="sldNum" sz="quarter" idx="4294967295"/>
          </p:nvPr>
        </p:nvSpPr>
        <p:spPr bwMode="auto">
          <a:xfrm>
            <a:off x="8582025" y="6356350"/>
            <a:ext cx="561975" cy="365125"/>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fld id="{2F81D0A5-5636-074A-AE58-C1FD9013E26E}" type="slidenum">
              <a:rPr lang="en-US">
                <a:latin typeface="Century Gothic" charset="0"/>
              </a:rPr>
              <a:pPr/>
              <a:t>33</a:t>
            </a:fld>
            <a:endParaRPr lang="en-US" dirty="0">
              <a:latin typeface="Century Gothic" charset="0"/>
            </a:endParaRPr>
          </a:p>
        </p:txBody>
      </p:sp>
      <p:pic>
        <p:nvPicPr>
          <p:cNvPr id="1028" name="Picture 4" descr="https://upload.wikimedia.org/wikipedia/commons/thumb/8/8b/Point_quadtree.svg/2000px-Point_quadtree.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0988" y="2281223"/>
            <a:ext cx="3168361" cy="316836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dusk.geo.orst.edu/buffgis/dstruct/quadtree2.gif"/>
          <p:cNvPicPr>
            <a:picLocks noChangeAspect="1" noChangeArrowheads="1"/>
          </p:cNvPicPr>
          <p:nvPr/>
        </p:nvPicPr>
        <p:blipFill rotWithShape="1">
          <a:blip r:embed="rId3">
            <a:extLst>
              <a:ext uri="{28A0092B-C50C-407E-A947-70E740481C1C}">
                <a14:useLocalDpi xmlns:a14="http://schemas.microsoft.com/office/drawing/2010/main" val="0"/>
              </a:ext>
            </a:extLst>
          </a:blip>
          <a:srcRect t="6626"/>
          <a:stretch/>
        </p:blipFill>
        <p:spPr bwMode="auto">
          <a:xfrm>
            <a:off x="3585564" y="2434010"/>
            <a:ext cx="5277448" cy="30155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5395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0" y="868786"/>
            <a:ext cx="9144000" cy="1064668"/>
          </a:xfrm>
        </p:spPr>
        <p:txBody>
          <a:bodyPr wrap="square" numCol="1" anchorCtr="0" compatLnSpc="1">
            <a:prstTxWarp prst="textNoShape">
              <a:avLst/>
            </a:prstTxWarp>
            <a:normAutofit fontScale="90000"/>
          </a:bodyPr>
          <a:lstStyle/>
          <a:p>
            <a:r>
              <a:rPr lang="en-US" b="1" dirty="0">
                <a:effectLst>
                  <a:outerShdw blurRad="38100" dist="38100" dir="2700000" algn="tl">
                    <a:srgbClr val="DDDDDD"/>
                  </a:outerShdw>
                </a:effectLst>
                <a:latin typeface="Arial" charset="0"/>
                <a:ea typeface="ＭＳ Ｐゴシック" charset="0"/>
              </a:rPr>
              <a:t>Illustration of Quad-Tree for polygons</a:t>
            </a:r>
          </a:p>
        </p:txBody>
      </p:sp>
      <p:sp>
        <p:nvSpPr>
          <p:cNvPr id="3" name="Text Placeholder 2"/>
          <p:cNvSpPr>
            <a:spLocks noGrp="1"/>
          </p:cNvSpPr>
          <p:nvPr>
            <p:ph type="body" sz="quarter" idx="10"/>
          </p:nvPr>
        </p:nvSpPr>
        <p:spPr>
          <a:xfrm>
            <a:off x="481012" y="1527243"/>
            <a:ext cx="8382000" cy="5068109"/>
          </a:xfrm>
        </p:spPr>
        <p:txBody>
          <a:bodyPr>
            <a:normAutofit/>
          </a:bodyPr>
          <a:lstStyle/>
          <a:p>
            <a:pPr marL="457200" lvl="1" indent="0">
              <a:buNone/>
            </a:pPr>
            <a:endParaRPr lang="en-US" sz="2000" dirty="0"/>
          </a:p>
          <a:p>
            <a:pPr marL="457200" lvl="1" indent="0">
              <a:buNone/>
            </a:pPr>
            <a:endParaRPr lang="en-US" dirty="0"/>
          </a:p>
          <a:p>
            <a:pPr marL="457200" lvl="1" indent="0">
              <a:buNone/>
            </a:pPr>
            <a:endParaRPr lang="en-US" dirty="0"/>
          </a:p>
        </p:txBody>
      </p:sp>
      <p:sp>
        <p:nvSpPr>
          <p:cNvPr id="14339" name="Slide Number Placeholder 3"/>
          <p:cNvSpPr>
            <a:spLocks noGrp="1"/>
          </p:cNvSpPr>
          <p:nvPr>
            <p:ph type="sldNum" sz="quarter" idx="4294967295"/>
          </p:nvPr>
        </p:nvSpPr>
        <p:spPr bwMode="auto">
          <a:xfrm>
            <a:off x="8582025" y="6356350"/>
            <a:ext cx="561975" cy="365125"/>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fld id="{2F81D0A5-5636-074A-AE58-C1FD9013E26E}" type="slidenum">
              <a:rPr lang="en-US">
                <a:latin typeface="Century Gothic" charset="0"/>
              </a:rPr>
              <a:pPr/>
              <a:t>34</a:t>
            </a:fld>
            <a:endParaRPr lang="en-US" dirty="0">
              <a:latin typeface="Century Gothic" charset="0"/>
            </a:endParaRPr>
          </a:p>
        </p:txBody>
      </p:sp>
      <p:pic>
        <p:nvPicPr>
          <p:cNvPr id="22530" name="Picture 2" descr="http://www.cse.iitm.ac.in/~vplab/courses/DSA/Quadtrees_files/image00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73224" y="2518409"/>
            <a:ext cx="4397552" cy="32529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54832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0" y="629783"/>
            <a:ext cx="9144000" cy="1064668"/>
          </a:xfrm>
        </p:spPr>
        <p:txBody>
          <a:bodyPr wrap="square" numCol="1" anchorCtr="0" compatLnSpc="1">
            <a:prstTxWarp prst="textNoShape">
              <a:avLst/>
            </a:prstTxWarp>
          </a:bodyPr>
          <a:lstStyle/>
          <a:p>
            <a:r>
              <a:rPr lang="en-US" b="1" dirty="0">
                <a:effectLst>
                  <a:outerShdw blurRad="38100" dist="38100" dir="2700000" algn="tl">
                    <a:srgbClr val="DDDDDD"/>
                  </a:outerShdw>
                </a:effectLst>
                <a:latin typeface="Arial" charset="0"/>
                <a:ea typeface="ＭＳ Ｐゴシック" charset="0"/>
              </a:rPr>
              <a:t>Applications of Quad-Tree</a:t>
            </a:r>
          </a:p>
        </p:txBody>
      </p:sp>
      <p:sp>
        <p:nvSpPr>
          <p:cNvPr id="3" name="Text Placeholder 2"/>
          <p:cNvSpPr>
            <a:spLocks noGrp="1"/>
          </p:cNvSpPr>
          <p:nvPr>
            <p:ph type="body" sz="quarter" idx="10"/>
          </p:nvPr>
        </p:nvSpPr>
        <p:spPr>
          <a:xfrm>
            <a:off x="481012" y="1527243"/>
            <a:ext cx="8382000" cy="5068109"/>
          </a:xfrm>
        </p:spPr>
        <p:txBody>
          <a:bodyPr>
            <a:normAutofit/>
          </a:bodyPr>
          <a:lstStyle/>
          <a:p>
            <a:pPr marL="457200" lvl="1" indent="0">
              <a:buNone/>
            </a:pPr>
            <a:endParaRPr lang="en-US" sz="2000" dirty="0"/>
          </a:p>
          <a:p>
            <a:pPr marL="457200" lvl="1" indent="0">
              <a:buNone/>
            </a:pPr>
            <a:endParaRPr lang="en-US" dirty="0"/>
          </a:p>
          <a:p>
            <a:pPr marL="457200" lvl="1" indent="0">
              <a:buNone/>
            </a:pPr>
            <a:endParaRPr lang="en-US" dirty="0"/>
          </a:p>
        </p:txBody>
      </p:sp>
      <p:sp>
        <p:nvSpPr>
          <p:cNvPr id="14339" name="Slide Number Placeholder 3"/>
          <p:cNvSpPr>
            <a:spLocks noGrp="1"/>
          </p:cNvSpPr>
          <p:nvPr>
            <p:ph type="sldNum" sz="quarter" idx="4294967295"/>
          </p:nvPr>
        </p:nvSpPr>
        <p:spPr bwMode="auto">
          <a:xfrm>
            <a:off x="8582025" y="6356350"/>
            <a:ext cx="561975" cy="365125"/>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fld id="{2F81D0A5-5636-074A-AE58-C1FD9013E26E}" type="slidenum">
              <a:rPr lang="en-US">
                <a:latin typeface="Century Gothic" charset="0"/>
              </a:rPr>
              <a:pPr/>
              <a:t>35</a:t>
            </a:fld>
            <a:endParaRPr lang="en-US" dirty="0">
              <a:latin typeface="Century Gothic" charset="0"/>
            </a:endParaRPr>
          </a:p>
        </p:txBody>
      </p:sp>
      <p:pic>
        <p:nvPicPr>
          <p:cNvPr id="23554" name="Picture 2" descr="http://i.msdn.microsoft.com/dynimg/IC96238.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4962" y="1885985"/>
            <a:ext cx="5934075" cy="34766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37559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0" y="392295"/>
            <a:ext cx="9144000" cy="1064668"/>
          </a:xfrm>
        </p:spPr>
        <p:txBody>
          <a:bodyPr wrap="square" numCol="1" anchorCtr="0" compatLnSpc="1">
            <a:prstTxWarp prst="textNoShape">
              <a:avLst/>
            </a:prstTxWarp>
          </a:bodyPr>
          <a:lstStyle/>
          <a:p>
            <a:r>
              <a:rPr lang="en-US" b="1" dirty="0">
                <a:effectLst>
                  <a:outerShdw blurRad="38100" dist="38100" dir="2700000" algn="tl">
                    <a:srgbClr val="DDDDDD"/>
                  </a:outerShdw>
                </a:effectLst>
                <a:latin typeface="Arial" charset="0"/>
                <a:ea typeface="ＭＳ Ｐゴシック" charset="0"/>
              </a:rPr>
              <a:t>Applications of Quad-Tree</a:t>
            </a:r>
          </a:p>
        </p:txBody>
      </p:sp>
      <p:sp>
        <p:nvSpPr>
          <p:cNvPr id="3" name="Text Placeholder 2"/>
          <p:cNvSpPr>
            <a:spLocks noGrp="1"/>
          </p:cNvSpPr>
          <p:nvPr>
            <p:ph type="body" sz="quarter" idx="10"/>
          </p:nvPr>
        </p:nvSpPr>
        <p:spPr>
          <a:xfrm>
            <a:off x="481012" y="1527243"/>
            <a:ext cx="8382000" cy="5068109"/>
          </a:xfrm>
        </p:spPr>
        <p:txBody>
          <a:bodyPr>
            <a:normAutofit/>
          </a:bodyPr>
          <a:lstStyle/>
          <a:p>
            <a:pPr marL="457200" lvl="1" indent="0">
              <a:buNone/>
            </a:pPr>
            <a:endParaRPr lang="en-US" sz="2000" dirty="0"/>
          </a:p>
          <a:p>
            <a:pPr marL="457200" lvl="1" indent="0">
              <a:buNone/>
            </a:pPr>
            <a:endParaRPr lang="en-US" dirty="0"/>
          </a:p>
          <a:p>
            <a:pPr marL="457200" lvl="1" indent="0">
              <a:buNone/>
            </a:pPr>
            <a:endParaRPr lang="en-US" dirty="0"/>
          </a:p>
        </p:txBody>
      </p:sp>
      <p:sp>
        <p:nvSpPr>
          <p:cNvPr id="14339" name="Slide Number Placeholder 3"/>
          <p:cNvSpPr>
            <a:spLocks noGrp="1"/>
          </p:cNvSpPr>
          <p:nvPr>
            <p:ph type="sldNum" sz="quarter" idx="4294967295"/>
          </p:nvPr>
        </p:nvSpPr>
        <p:spPr bwMode="auto">
          <a:xfrm>
            <a:off x="8582025" y="6356350"/>
            <a:ext cx="561975" cy="365125"/>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fld id="{2F81D0A5-5636-074A-AE58-C1FD9013E26E}" type="slidenum">
              <a:rPr lang="en-US">
                <a:latin typeface="Century Gothic" charset="0"/>
              </a:rPr>
              <a:pPr/>
              <a:t>36</a:t>
            </a:fld>
            <a:endParaRPr lang="en-US" dirty="0">
              <a:latin typeface="Century Gothic" charset="0"/>
            </a:endParaRPr>
          </a:p>
        </p:txBody>
      </p:sp>
      <p:sp>
        <p:nvSpPr>
          <p:cNvPr id="2" name="TextBox 1"/>
          <p:cNvSpPr txBox="1"/>
          <p:nvPr/>
        </p:nvSpPr>
        <p:spPr>
          <a:xfrm>
            <a:off x="200024" y="5915370"/>
            <a:ext cx="8875882" cy="646331"/>
          </a:xfrm>
          <a:prstGeom prst="rect">
            <a:avLst/>
          </a:prstGeom>
          <a:noFill/>
        </p:spPr>
        <p:txBody>
          <a:bodyPr wrap="square" rtlCol="0">
            <a:spAutoFit/>
          </a:bodyPr>
          <a:lstStyle/>
          <a:p>
            <a:r>
              <a:rPr lang="en-US" dirty="0"/>
              <a:t>Source: </a:t>
            </a:r>
            <a:r>
              <a:rPr lang="en-US" i="1" dirty="0"/>
              <a:t>http://softwareunwound.com/2014/03/18/adventures-in-mapping-big-data-sets-in-real-time-map-controls-part-2-enter-the-quadtree/</a:t>
            </a:r>
          </a:p>
        </p:txBody>
      </p:sp>
      <p:pic>
        <p:nvPicPr>
          <p:cNvPr id="24578" name="Picture 2" descr="http://www.fncinc.com/media_library/Files/Uploader/quadtree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99136"/>
            <a:ext cx="9144000" cy="42257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86908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0" y="3619500"/>
            <a:ext cx="9144000" cy="1384994"/>
          </a:xfrm>
        </p:spPr>
        <p:txBody>
          <a:bodyPr/>
          <a:lstStyle/>
          <a:p>
            <a:r>
              <a:rPr lang="en-US" dirty="0"/>
              <a:t>Hands-on </a:t>
            </a:r>
          </a:p>
        </p:txBody>
      </p:sp>
      <p:pic>
        <p:nvPicPr>
          <p:cNvPr id="2052" name="Picture 4" descr="http://www.lvlsvn.com/sites/default/files/styles/post_image/public/Untitled-1.png?itok=Tv_0WAw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83750" y="1851307"/>
            <a:ext cx="4688800" cy="22749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35852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Code repository</a:t>
            </a:r>
          </a:p>
        </p:txBody>
      </p:sp>
      <p:sp>
        <p:nvSpPr>
          <p:cNvPr id="3" name="Text Placeholder 2"/>
          <p:cNvSpPr>
            <a:spLocks noGrp="1"/>
          </p:cNvSpPr>
          <p:nvPr>
            <p:ph type="body" sz="quarter" idx="10"/>
          </p:nvPr>
        </p:nvSpPr>
        <p:spPr>
          <a:xfrm>
            <a:off x="381000" y="1775636"/>
            <a:ext cx="8382000" cy="5082364"/>
          </a:xfrm>
        </p:spPr>
        <p:txBody>
          <a:bodyPr>
            <a:normAutofit/>
          </a:bodyPr>
          <a:lstStyle/>
          <a:p>
            <a:r>
              <a:rPr lang="en-US" dirty="0"/>
              <a:t>The source code for this workshop is located in</a:t>
            </a:r>
          </a:p>
          <a:p>
            <a:pPr lvl="1"/>
            <a:r>
              <a:rPr lang="en-US" sz="2000" dirty="0"/>
              <a:t>/projects/EOT/workshops/</a:t>
            </a:r>
            <a:r>
              <a:rPr lang="en-US" sz="2000" dirty="0" err="1"/>
              <a:t>geospatial_hadoop</a:t>
            </a:r>
            <a:endParaRPr lang="en-US" sz="2000" dirty="0"/>
          </a:p>
          <a:p>
            <a:r>
              <a:rPr lang="en-US" dirty="0"/>
              <a:t>To work with Hadoop, you need to log-in to our </a:t>
            </a:r>
            <a:r>
              <a:rPr lang="en-US" dirty="0" err="1"/>
              <a:t>hadoop</a:t>
            </a:r>
            <a:r>
              <a:rPr lang="en-US" dirty="0"/>
              <a:t> environment first</a:t>
            </a:r>
          </a:p>
          <a:p>
            <a:pPr lvl="1"/>
            <a:r>
              <a:rPr lang="en-US" sz="2000" dirty="0" err="1"/>
              <a:t>ssh</a:t>
            </a:r>
            <a:r>
              <a:rPr lang="en-US" sz="2000" dirty="0"/>
              <a:t> </a:t>
            </a:r>
            <a:r>
              <a:rPr lang="en-US" sz="2000" dirty="0" err="1">
                <a:solidFill>
                  <a:srgbClr val="FF0000"/>
                </a:solidFill>
              </a:rPr>
              <a:t>cg-trnXX</a:t>
            </a:r>
            <a:r>
              <a:rPr lang="en-US" sz="2000" dirty="0" err="1">
                <a:solidFill>
                  <a:schemeClr val="tx1"/>
                </a:solidFill>
              </a:rPr>
              <a:t>@roger-login.ncsa.illinois.edu</a:t>
            </a:r>
            <a:endParaRPr lang="en-US" sz="2000" dirty="0">
              <a:solidFill>
                <a:schemeClr val="tx1"/>
              </a:solidFill>
            </a:endParaRPr>
          </a:p>
          <a:p>
            <a:pPr lvl="1"/>
            <a:r>
              <a:rPr lang="en-US" sz="2000" dirty="0" err="1">
                <a:solidFill>
                  <a:schemeClr val="tx1"/>
                </a:solidFill>
              </a:rPr>
              <a:t>ssh</a:t>
            </a:r>
            <a:r>
              <a:rPr lang="en-US" sz="2000" dirty="0">
                <a:solidFill>
                  <a:schemeClr val="tx1"/>
                </a:solidFill>
              </a:rPr>
              <a:t> cg-hm08</a:t>
            </a:r>
            <a:endParaRPr lang="en-US" sz="2000" dirty="0"/>
          </a:p>
          <a:p>
            <a:r>
              <a:rPr lang="en-US" dirty="0"/>
              <a:t>Copy the folder to your home directory</a:t>
            </a:r>
          </a:p>
          <a:p>
            <a:pPr lvl="1"/>
            <a:r>
              <a:rPr lang="en-US" sz="2000" dirty="0" err="1"/>
              <a:t>cp</a:t>
            </a:r>
            <a:r>
              <a:rPr lang="en-US" sz="2000" dirty="0"/>
              <a:t> -r /projects/EOT/workshops/</a:t>
            </a:r>
            <a:r>
              <a:rPr lang="en-US" sz="2000" dirty="0" err="1"/>
              <a:t>geospatial_hadoop</a:t>
            </a:r>
            <a:r>
              <a:rPr lang="en-US" sz="2000" dirty="0"/>
              <a:t> ~/</a:t>
            </a:r>
          </a:p>
          <a:p>
            <a:pPr lvl="1"/>
            <a:r>
              <a:rPr lang="en-US" sz="2000" dirty="0"/>
              <a:t>cd ~/</a:t>
            </a:r>
            <a:r>
              <a:rPr lang="en-US" sz="2000" dirty="0" err="1"/>
              <a:t>geospatial_hadoop</a:t>
            </a:r>
            <a:endParaRPr lang="en-US" sz="2000" dirty="0"/>
          </a:p>
        </p:txBody>
      </p:sp>
    </p:spTree>
    <p:extLst>
      <p:ext uri="{BB962C8B-B14F-4D97-AF65-F5344CB8AC3E}">
        <p14:creationId xmlns:p14="http://schemas.microsoft.com/office/powerpoint/2010/main" val="36532118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Preparing data in HDFS</a:t>
            </a:r>
          </a:p>
        </p:txBody>
      </p:sp>
      <p:sp>
        <p:nvSpPr>
          <p:cNvPr id="3" name="Text Placeholder 2"/>
          <p:cNvSpPr>
            <a:spLocks noGrp="1"/>
          </p:cNvSpPr>
          <p:nvPr>
            <p:ph type="body" sz="quarter" idx="10"/>
          </p:nvPr>
        </p:nvSpPr>
        <p:spPr>
          <a:xfrm>
            <a:off x="381000" y="1775636"/>
            <a:ext cx="8382000" cy="5082364"/>
          </a:xfrm>
        </p:spPr>
        <p:txBody>
          <a:bodyPr>
            <a:normAutofit/>
          </a:bodyPr>
          <a:lstStyle/>
          <a:p>
            <a:r>
              <a:rPr lang="en-US" dirty="0"/>
              <a:t>How to deal with ESRI’s Shapefile</a:t>
            </a:r>
          </a:p>
          <a:p>
            <a:pPr lvl="1"/>
            <a:r>
              <a:rPr lang="en-US" sz="2000" dirty="0"/>
              <a:t>ArcGIS toolkit works with JSON instead of Shapefile directly</a:t>
            </a:r>
          </a:p>
          <a:p>
            <a:pPr lvl="1"/>
            <a:r>
              <a:rPr lang="en-US" sz="2000" dirty="0"/>
              <a:t>All Shapefile should be converted to JSON files first</a:t>
            </a:r>
          </a:p>
          <a:p>
            <a:r>
              <a:rPr lang="en-US" dirty="0"/>
              <a:t>All data should be put in the HDFS</a:t>
            </a:r>
            <a:endParaRPr lang="en-US" sz="1200" dirty="0"/>
          </a:p>
          <a:p>
            <a:r>
              <a:rPr lang="en-US" dirty="0"/>
              <a:t>We will go through them together step by step</a:t>
            </a:r>
          </a:p>
        </p:txBody>
      </p:sp>
    </p:spTree>
    <p:extLst>
      <p:ext uri="{BB962C8B-B14F-4D97-AF65-F5344CB8AC3E}">
        <p14:creationId xmlns:p14="http://schemas.microsoft.com/office/powerpoint/2010/main" val="5725421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cstate="print">
            <a:extLst>
              <a:ext uri="{28A0092B-C50C-407E-A947-70E740481C1C}">
                <a14:useLocalDpi xmlns:a14="http://schemas.microsoft.com/office/drawing/2010/main" val="0"/>
              </a:ext>
            </a:extLst>
          </a:blip>
          <a:srcRect t="28181" r="1102" b="33485"/>
          <a:stretch/>
        </p:blipFill>
        <p:spPr>
          <a:xfrm>
            <a:off x="0" y="1371771"/>
            <a:ext cx="9163579" cy="4640361"/>
          </a:xfrm>
          <a:prstGeom prst="rect">
            <a:avLst/>
          </a:prstGeom>
        </p:spPr>
      </p:pic>
      <p:sp>
        <p:nvSpPr>
          <p:cNvPr id="4" name="TextBox 3"/>
          <p:cNvSpPr txBox="1"/>
          <p:nvPr/>
        </p:nvSpPr>
        <p:spPr>
          <a:xfrm>
            <a:off x="19579" y="6037533"/>
            <a:ext cx="9144000" cy="369332"/>
          </a:xfrm>
          <a:prstGeom prst="rect">
            <a:avLst/>
          </a:prstGeom>
          <a:noFill/>
        </p:spPr>
        <p:txBody>
          <a:bodyPr wrap="square" rtlCol="0">
            <a:spAutoFit/>
          </a:bodyPr>
          <a:lstStyle/>
          <a:p>
            <a:pPr algn="ctr"/>
            <a:r>
              <a:rPr lang="en-US" dirty="0"/>
              <a:t>An image of geo-located Twitter data covering the Contiguous United States</a:t>
            </a:r>
          </a:p>
        </p:txBody>
      </p:sp>
      <p:sp>
        <p:nvSpPr>
          <p:cNvPr id="5" name="Text Box 1"/>
          <p:cNvSpPr txBox="1">
            <a:spLocks noChangeArrowheads="1"/>
          </p:cNvSpPr>
          <p:nvPr/>
        </p:nvSpPr>
        <p:spPr bwMode="auto">
          <a:xfrm>
            <a:off x="476779" y="827181"/>
            <a:ext cx="8229600" cy="615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MS PGothic"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MS PGothic"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MS PGothic"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MS PGothic"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MS PGothic" panose="020B0600070205080204" pitchFamily="34" charset="-128"/>
              </a:defRPr>
            </a:lvl9pPr>
          </a:lstStyle>
          <a:p>
            <a:pPr algn="ctr" eaLnBrk="1" hangingPunct="1">
              <a:lnSpc>
                <a:spcPts val="5788"/>
              </a:lnSpc>
              <a:buSzPct val="100000"/>
              <a:defRPr/>
            </a:pPr>
            <a:endParaRPr lang="en-US" altLang="en-US" sz="2400" b="1" dirty="0">
              <a:solidFill>
                <a:srgbClr val="134CB0"/>
              </a:solidFill>
              <a:effectLst>
                <a:outerShdw blurRad="38100" dist="38100" dir="2700000" algn="tl">
                  <a:srgbClr val="C0C0C0"/>
                </a:outerShdw>
              </a:effectLst>
            </a:endParaRPr>
          </a:p>
          <a:p>
            <a:pPr algn="ctr" eaLnBrk="1" hangingPunct="1">
              <a:lnSpc>
                <a:spcPts val="5788"/>
              </a:lnSpc>
              <a:buSzPct val="100000"/>
              <a:defRPr/>
            </a:pPr>
            <a:r>
              <a:rPr lang="en-US" altLang="en-US" sz="3200" b="1" dirty="0">
                <a:solidFill>
                  <a:srgbClr val="134CB0"/>
                </a:solidFill>
                <a:effectLst>
                  <a:outerShdw blurRad="38100" dist="38100" dir="2700000" algn="tl">
                    <a:srgbClr val="C0C0C0"/>
                  </a:outerShdw>
                </a:effectLst>
              </a:rPr>
              <a:t>A map is worth a thousand words</a:t>
            </a:r>
          </a:p>
        </p:txBody>
      </p:sp>
    </p:spTree>
    <p:extLst>
      <p:ext uri="{BB962C8B-B14F-4D97-AF65-F5344CB8AC3E}">
        <p14:creationId xmlns:p14="http://schemas.microsoft.com/office/powerpoint/2010/main" val="521458317"/>
      </p:ext>
    </p:extLst>
  </p:cSld>
  <p:clrMapOvr>
    <a:masterClrMapping/>
  </p:clrMapOvr>
  <mc:AlternateContent xmlns:mc="http://schemas.openxmlformats.org/markup-compatibility/2006" xmlns:p14="http://schemas.microsoft.com/office/powerpoint/2010/main">
    <mc:Choice Requires="p14">
      <p:transition spd="slow" p14:dur="2000" advClick="0" advTm="200"/>
    </mc:Choice>
    <mc:Fallback xmlns="">
      <p:transition spd="slow" advClick="0" advTm="200"/>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8374" y="-186813"/>
            <a:ext cx="8229600" cy="1600200"/>
          </a:xfrm>
        </p:spPr>
        <p:txBody>
          <a:bodyPr/>
          <a:lstStyle/>
          <a:p>
            <a:r>
              <a:rPr lang="en-US" b="1" dirty="0"/>
              <a:t>Converting Feature class to JSON</a:t>
            </a:r>
          </a:p>
        </p:txBody>
      </p:sp>
      <p:pic>
        <p:nvPicPr>
          <p:cNvPr id="4" name="Picture 3"/>
          <p:cNvPicPr>
            <a:picLocks noChangeAspect="1"/>
          </p:cNvPicPr>
          <p:nvPr/>
        </p:nvPicPr>
        <p:blipFill>
          <a:blip r:embed="rId3"/>
          <a:stretch>
            <a:fillRect/>
          </a:stretch>
        </p:blipFill>
        <p:spPr>
          <a:xfrm>
            <a:off x="2036353" y="1519579"/>
            <a:ext cx="5071294" cy="5215160"/>
          </a:xfrm>
          <a:prstGeom prst="rect">
            <a:avLst/>
          </a:prstGeom>
        </p:spPr>
      </p:pic>
    </p:spTree>
    <p:extLst>
      <p:ext uri="{BB962C8B-B14F-4D97-AF65-F5344CB8AC3E}">
        <p14:creationId xmlns:p14="http://schemas.microsoft.com/office/powerpoint/2010/main" val="32963485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Java-based MapReduce</a:t>
            </a:r>
          </a:p>
        </p:txBody>
      </p:sp>
      <p:sp>
        <p:nvSpPr>
          <p:cNvPr id="3" name="Text Placeholder 2"/>
          <p:cNvSpPr>
            <a:spLocks noGrp="1"/>
          </p:cNvSpPr>
          <p:nvPr>
            <p:ph type="body" sz="quarter" idx="10"/>
          </p:nvPr>
        </p:nvSpPr>
        <p:spPr>
          <a:xfrm>
            <a:off x="381000" y="1775636"/>
            <a:ext cx="8382000" cy="5082364"/>
          </a:xfrm>
        </p:spPr>
        <p:txBody>
          <a:bodyPr>
            <a:normAutofit/>
          </a:bodyPr>
          <a:lstStyle/>
          <a:p>
            <a:r>
              <a:rPr lang="en-US" dirty="0"/>
              <a:t>The source code for this workshop is located in</a:t>
            </a:r>
          </a:p>
          <a:p>
            <a:pPr lvl="1"/>
            <a:r>
              <a:rPr lang="en-US" sz="2000" dirty="0"/>
              <a:t>~/</a:t>
            </a:r>
            <a:r>
              <a:rPr lang="en-US" sz="2000" dirty="0" err="1"/>
              <a:t>geospatial_hadoop</a:t>
            </a:r>
            <a:r>
              <a:rPr lang="en-US" sz="2000" dirty="0"/>
              <a:t>/point-in-polygon-aggregation-java</a:t>
            </a:r>
          </a:p>
          <a:p>
            <a:r>
              <a:rPr lang="en-US" dirty="0"/>
              <a:t>To view and edit the source code</a:t>
            </a:r>
          </a:p>
          <a:p>
            <a:pPr lvl="1"/>
            <a:r>
              <a:rPr lang="en-US" dirty="0"/>
              <a:t>cd point-in-polygon-aggregation-java</a:t>
            </a:r>
          </a:p>
          <a:p>
            <a:pPr lvl="1"/>
            <a:r>
              <a:rPr lang="en-US" dirty="0"/>
              <a:t>cd </a:t>
            </a:r>
            <a:r>
              <a:rPr lang="en-US" dirty="0" err="1"/>
              <a:t>src</a:t>
            </a:r>
            <a:r>
              <a:rPr lang="en-US" dirty="0"/>
              <a:t>/com/</a:t>
            </a:r>
            <a:r>
              <a:rPr lang="en-US" dirty="0" err="1"/>
              <a:t>esri</a:t>
            </a:r>
            <a:r>
              <a:rPr lang="en-US" dirty="0"/>
              <a:t>/</a:t>
            </a:r>
            <a:r>
              <a:rPr lang="en-US" dirty="0" err="1"/>
              <a:t>hadoop</a:t>
            </a:r>
            <a:r>
              <a:rPr lang="en-US" dirty="0"/>
              <a:t>/examples/</a:t>
            </a:r>
          </a:p>
          <a:p>
            <a:r>
              <a:rPr lang="en-US" dirty="0"/>
              <a:t>To run the program</a:t>
            </a:r>
          </a:p>
          <a:p>
            <a:pPr lvl="1"/>
            <a:r>
              <a:rPr lang="en-US" dirty="0"/>
              <a:t>cd ~/</a:t>
            </a:r>
            <a:r>
              <a:rPr lang="en-US" dirty="0" err="1"/>
              <a:t>geospatial_hadoop</a:t>
            </a:r>
            <a:r>
              <a:rPr lang="en-US" dirty="0"/>
              <a:t>/point-in-polygon-aggregation-java/</a:t>
            </a:r>
            <a:r>
              <a:rPr lang="en-US" dirty="0" err="1"/>
              <a:t>cmd</a:t>
            </a:r>
            <a:endParaRPr lang="en-US" dirty="0"/>
          </a:p>
          <a:p>
            <a:pPr lvl="1"/>
            <a:r>
              <a:rPr lang="en-US" dirty="0"/>
              <a:t>Edit the configuration file</a:t>
            </a:r>
          </a:p>
          <a:p>
            <a:pPr lvl="1"/>
            <a:r>
              <a:rPr lang="en-US" dirty="0"/>
              <a:t>And run the bash file: ./run-sample.sh</a:t>
            </a:r>
          </a:p>
          <a:p>
            <a:pPr marL="342900" lvl="1" indent="-342900">
              <a:buFont typeface="Arial" pitchFamily="34" charset="0"/>
              <a:buChar char="•"/>
            </a:pPr>
            <a:r>
              <a:rPr lang="en-US" sz="2400" dirty="0">
                <a:solidFill>
                  <a:schemeClr val="tx2">
                    <a:lumMod val="75000"/>
                  </a:schemeClr>
                </a:solidFill>
              </a:rPr>
              <a:t>If any new edits are added, the program needs to be re-compiled</a:t>
            </a:r>
          </a:p>
          <a:p>
            <a:pPr marL="742950" lvl="2" indent="-342900"/>
            <a:r>
              <a:rPr lang="en-US" dirty="0"/>
              <a:t>cd ~/</a:t>
            </a:r>
            <a:r>
              <a:rPr lang="en-US" dirty="0" err="1"/>
              <a:t>geospatial_hadoop</a:t>
            </a:r>
            <a:r>
              <a:rPr lang="en-US" dirty="0"/>
              <a:t>/point-in-polygon-aggregation-java</a:t>
            </a:r>
          </a:p>
          <a:p>
            <a:pPr marL="742950" lvl="2" indent="-342900"/>
            <a:r>
              <a:rPr lang="en-US" dirty="0"/>
              <a:t>module load ant</a:t>
            </a:r>
          </a:p>
          <a:p>
            <a:pPr marL="742950" lvl="2" indent="-342900"/>
            <a:r>
              <a:rPr lang="en-US" dirty="0"/>
              <a:t>ant clean</a:t>
            </a:r>
          </a:p>
          <a:p>
            <a:pPr marL="742950" lvl="2" indent="-342900"/>
            <a:r>
              <a:rPr lang="en-US" dirty="0"/>
              <a:t>ant compile jar</a:t>
            </a:r>
          </a:p>
          <a:p>
            <a:pPr marL="742950" lvl="2" indent="-342900"/>
            <a:endParaRPr lang="en-US" dirty="0"/>
          </a:p>
        </p:txBody>
      </p:sp>
    </p:spTree>
    <p:extLst>
      <p:ext uri="{BB962C8B-B14F-4D97-AF65-F5344CB8AC3E}">
        <p14:creationId xmlns:p14="http://schemas.microsoft.com/office/powerpoint/2010/main" val="8835378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Hive Query</a:t>
            </a:r>
          </a:p>
        </p:txBody>
      </p:sp>
      <p:sp>
        <p:nvSpPr>
          <p:cNvPr id="3" name="Text Placeholder 2"/>
          <p:cNvSpPr>
            <a:spLocks noGrp="1"/>
          </p:cNvSpPr>
          <p:nvPr>
            <p:ph type="body" sz="quarter" idx="10"/>
          </p:nvPr>
        </p:nvSpPr>
        <p:spPr>
          <a:xfrm>
            <a:off x="381000" y="1775636"/>
            <a:ext cx="8382000" cy="5082364"/>
          </a:xfrm>
        </p:spPr>
        <p:txBody>
          <a:bodyPr>
            <a:normAutofit/>
          </a:bodyPr>
          <a:lstStyle/>
          <a:p>
            <a:r>
              <a:rPr lang="en-US" dirty="0"/>
              <a:t>The source code for this workshop is located in</a:t>
            </a:r>
          </a:p>
          <a:p>
            <a:pPr lvl="1"/>
            <a:r>
              <a:rPr lang="en-US" sz="2000" dirty="0"/>
              <a:t>~/</a:t>
            </a:r>
            <a:r>
              <a:rPr lang="en-US" sz="2000" dirty="0" err="1"/>
              <a:t>geospatial_hadoop</a:t>
            </a:r>
            <a:r>
              <a:rPr lang="en-US" sz="2000" dirty="0"/>
              <a:t>/point-in-polygon-aggregation-hive</a:t>
            </a:r>
          </a:p>
          <a:p>
            <a:r>
              <a:rPr lang="en-US" dirty="0"/>
              <a:t>To enable Hive</a:t>
            </a:r>
          </a:p>
          <a:p>
            <a:pPr lvl="1"/>
            <a:r>
              <a:rPr lang="en-US" dirty="0"/>
              <a:t>hive </a:t>
            </a:r>
          </a:p>
          <a:p>
            <a:pPr lvl="1"/>
            <a:r>
              <a:rPr lang="en-US" dirty="0"/>
              <a:t>Or hive -S (S stands for silent mode)</a:t>
            </a:r>
          </a:p>
          <a:p>
            <a:r>
              <a:rPr lang="en-US" dirty="0"/>
              <a:t>Edit the Hive script accordingly</a:t>
            </a:r>
            <a:endParaRPr lang="en-US" dirty="0">
              <a:solidFill>
                <a:schemeClr val="tx1"/>
              </a:solidFill>
            </a:endParaRPr>
          </a:p>
          <a:p>
            <a:r>
              <a:rPr lang="en-US" dirty="0"/>
              <a:t>Run the Hive script</a:t>
            </a:r>
          </a:p>
          <a:p>
            <a:pPr lvl="1"/>
            <a:r>
              <a:rPr lang="en-US" dirty="0"/>
              <a:t>source </a:t>
            </a:r>
            <a:r>
              <a:rPr lang="en-US" dirty="0" err="1"/>
              <a:t>script_name.sql</a:t>
            </a:r>
            <a:endParaRPr lang="en-US" dirty="0"/>
          </a:p>
          <a:p>
            <a:pPr marL="342900" lvl="1" indent="-342900">
              <a:buFont typeface="Arial" pitchFamily="34" charset="0"/>
              <a:buChar char="•"/>
            </a:pPr>
            <a:r>
              <a:rPr lang="en-US" sz="2400" dirty="0">
                <a:solidFill>
                  <a:schemeClr val="tx2">
                    <a:lumMod val="75000"/>
                  </a:schemeClr>
                </a:solidFill>
              </a:rPr>
              <a:t>Quit the Hive environment</a:t>
            </a:r>
          </a:p>
          <a:p>
            <a:pPr marL="742950" lvl="2" indent="-342900"/>
            <a:r>
              <a:rPr lang="en-US" sz="2400" dirty="0">
                <a:solidFill>
                  <a:schemeClr val="tx2">
                    <a:lumMod val="75000"/>
                  </a:schemeClr>
                </a:solidFill>
              </a:rPr>
              <a:t>exit; or quit;</a:t>
            </a:r>
          </a:p>
        </p:txBody>
      </p:sp>
    </p:spTree>
    <p:extLst>
      <p:ext uri="{BB962C8B-B14F-4D97-AF65-F5344CB8AC3E}">
        <p14:creationId xmlns:p14="http://schemas.microsoft.com/office/powerpoint/2010/main" val="4769574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600200"/>
          </a:xfrm>
        </p:spPr>
        <p:txBody>
          <a:bodyPr/>
          <a:lstStyle/>
          <a:p>
            <a:r>
              <a:rPr lang="en-US" b="1" dirty="0"/>
              <a:t>Hadoop Streaming API based (Python)</a:t>
            </a:r>
          </a:p>
        </p:txBody>
      </p:sp>
      <p:sp>
        <p:nvSpPr>
          <p:cNvPr id="3" name="Text Placeholder 2"/>
          <p:cNvSpPr>
            <a:spLocks noGrp="1"/>
          </p:cNvSpPr>
          <p:nvPr>
            <p:ph type="body" sz="quarter" idx="10"/>
          </p:nvPr>
        </p:nvSpPr>
        <p:spPr>
          <a:xfrm>
            <a:off x="381000" y="1775636"/>
            <a:ext cx="8382000" cy="5082364"/>
          </a:xfrm>
        </p:spPr>
        <p:txBody>
          <a:bodyPr>
            <a:normAutofit/>
          </a:bodyPr>
          <a:lstStyle/>
          <a:p>
            <a:r>
              <a:rPr lang="en-US" dirty="0"/>
              <a:t>The source code for this workshop is located in</a:t>
            </a:r>
          </a:p>
          <a:p>
            <a:pPr lvl="1"/>
            <a:r>
              <a:rPr lang="en-US" sz="2000" dirty="0"/>
              <a:t>/projects/EOT/workshops/</a:t>
            </a:r>
            <a:r>
              <a:rPr lang="en-US" sz="2000" dirty="0" err="1"/>
              <a:t>geospatial_hadoop</a:t>
            </a:r>
            <a:r>
              <a:rPr lang="en-US" sz="2000" dirty="0"/>
              <a:t>/point-in-polygon-aggregation-python</a:t>
            </a:r>
          </a:p>
          <a:p>
            <a:pPr marL="342900" lvl="1" indent="-342900">
              <a:buFont typeface="Arial" pitchFamily="34" charset="0"/>
              <a:buChar char="•"/>
            </a:pPr>
            <a:r>
              <a:rPr lang="en-US" sz="2400" dirty="0">
                <a:solidFill>
                  <a:schemeClr val="tx2">
                    <a:lumMod val="75000"/>
                  </a:schemeClr>
                </a:solidFill>
              </a:rPr>
              <a:t>The cell-based program is located in</a:t>
            </a:r>
          </a:p>
          <a:p>
            <a:pPr lvl="1"/>
            <a:r>
              <a:rPr lang="en-US" sz="2000" dirty="0"/>
              <a:t>/projects/EOT/workshops/</a:t>
            </a:r>
            <a:r>
              <a:rPr lang="en-US" sz="2000" dirty="0" err="1"/>
              <a:t>geospatial_hadoop</a:t>
            </a:r>
            <a:r>
              <a:rPr lang="en-US" sz="2000" dirty="0"/>
              <a:t>/</a:t>
            </a:r>
            <a:r>
              <a:rPr lang="en-US" sz="2000" dirty="0" err="1"/>
              <a:t>ny_taxi</a:t>
            </a:r>
            <a:endParaRPr lang="en-US" sz="2000" dirty="0"/>
          </a:p>
          <a:p>
            <a:pPr lvl="1"/>
            <a:r>
              <a:rPr lang="en-US" sz="2000" dirty="0"/>
              <a:t>You need to put the taxi records data into HDFS manually</a:t>
            </a:r>
          </a:p>
          <a:p>
            <a:pPr lvl="2"/>
            <a:r>
              <a:rPr lang="en-US" sz="2000" dirty="0" err="1"/>
              <a:t>hdfs</a:t>
            </a:r>
            <a:r>
              <a:rPr lang="en-US" sz="2000" dirty="0"/>
              <a:t> </a:t>
            </a:r>
            <a:r>
              <a:rPr lang="en-US" sz="2000" dirty="0" err="1"/>
              <a:t>dfs</a:t>
            </a:r>
            <a:r>
              <a:rPr lang="en-US" sz="2000" dirty="0"/>
              <a:t> –</a:t>
            </a:r>
            <a:r>
              <a:rPr lang="en-US" sz="2000" dirty="0" err="1"/>
              <a:t>copyFromLocal</a:t>
            </a:r>
            <a:r>
              <a:rPr lang="en-US" sz="2000" dirty="0"/>
              <a:t> ny_taxi_1.csv</a:t>
            </a:r>
          </a:p>
        </p:txBody>
      </p:sp>
    </p:spTree>
    <p:extLst>
      <p:ext uri="{BB962C8B-B14F-4D97-AF65-F5344CB8AC3E}">
        <p14:creationId xmlns:p14="http://schemas.microsoft.com/office/powerpoint/2010/main" val="13700266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005416"/>
            <a:ext cx="8229600" cy="1250951"/>
          </a:xfrm>
        </p:spPr>
        <p:txBody>
          <a:bodyPr/>
          <a:lstStyle/>
          <a:p>
            <a:r>
              <a:rPr lang="en-US" sz="6800" b="1" dirty="0"/>
              <a:t>Thanks!</a:t>
            </a:r>
          </a:p>
        </p:txBody>
      </p:sp>
      <p:sp>
        <p:nvSpPr>
          <p:cNvPr id="3" name="Content Placeholder 2"/>
          <p:cNvSpPr>
            <a:spLocks noGrp="1"/>
          </p:cNvSpPr>
          <p:nvPr>
            <p:ph idx="1"/>
          </p:nvPr>
        </p:nvSpPr>
        <p:spPr>
          <a:xfrm>
            <a:off x="211667" y="2514600"/>
            <a:ext cx="8695266" cy="3841750"/>
          </a:xfrm>
        </p:spPr>
        <p:txBody>
          <a:bodyPr>
            <a:normAutofit/>
          </a:bodyPr>
          <a:lstStyle/>
          <a:p>
            <a:pPr marL="0" indent="0">
              <a:buNone/>
            </a:pPr>
            <a:r>
              <a:rPr lang="en-US" sz="3600" b="1" dirty="0">
                <a:latin typeface="Tahoma"/>
                <a:cs typeface="Tahoma"/>
              </a:rPr>
              <a:t>Comments / Questions? </a:t>
            </a:r>
          </a:p>
          <a:p>
            <a:pPr marL="0" indent="0">
              <a:buNone/>
            </a:pPr>
            <a:endParaRPr lang="en-US" sz="3600" b="1" dirty="0">
              <a:latin typeface="Tahoma"/>
              <a:cs typeface="Tahoma"/>
            </a:endParaRPr>
          </a:p>
          <a:p>
            <a:pPr marL="0" indent="0">
              <a:buNone/>
            </a:pPr>
            <a:r>
              <a:rPr lang="en-US" sz="3600" b="1" dirty="0" smtClean="0">
                <a:latin typeface="Tahoma"/>
                <a:cs typeface="Tahoma"/>
              </a:rPr>
              <a:t>Junjun </a:t>
            </a:r>
            <a:r>
              <a:rPr lang="en-US" sz="3600" b="1" dirty="0">
                <a:latin typeface="Tahoma"/>
                <a:cs typeface="Tahoma"/>
              </a:rPr>
              <a:t>Yin: </a:t>
            </a:r>
            <a:r>
              <a:rPr lang="en-US" sz="3600" b="1" dirty="0" err="1" smtClean="0">
                <a:latin typeface="Tahoma"/>
                <a:cs typeface="Tahoma"/>
              </a:rPr>
              <a:t>jyin@psu.edu</a:t>
            </a:r>
            <a:endParaRPr lang="en-US" sz="3600" b="1" dirty="0">
              <a:latin typeface="Tahoma"/>
              <a:cs typeface="Tahoma"/>
            </a:endParaRPr>
          </a:p>
          <a:p>
            <a:pPr marL="0" indent="0">
              <a:buNone/>
            </a:pPr>
            <a:endParaRPr lang="en-US" sz="3600" b="1" dirty="0">
              <a:solidFill>
                <a:srgbClr val="008000"/>
              </a:solidFill>
              <a:latin typeface="Tahoma"/>
              <a:cs typeface="Tahoma"/>
            </a:endParaRPr>
          </a:p>
        </p:txBody>
      </p:sp>
      <p:sp>
        <p:nvSpPr>
          <p:cNvPr id="4" name="Slide Number Placeholder 3"/>
          <p:cNvSpPr>
            <a:spLocks noGrp="1"/>
          </p:cNvSpPr>
          <p:nvPr>
            <p:ph type="sldNum" sz="quarter" idx="12"/>
          </p:nvPr>
        </p:nvSpPr>
        <p:spPr>
          <a:xfrm>
            <a:off x="8483600" y="6356350"/>
            <a:ext cx="524522" cy="365125"/>
          </a:xfrm>
        </p:spPr>
        <p:txBody>
          <a:bodyPr/>
          <a:lstStyle>
            <a:lvl1pPr>
              <a:defRPr sz="2400" b="1">
                <a:solidFill>
                  <a:schemeClr val="tx1"/>
                </a:solidFill>
                <a:latin typeface="Arial" charset="0"/>
                <a:ea typeface="ＭＳ Ｐゴシック" charset="0"/>
                <a:cs typeface="ＭＳ Ｐゴシック" charset="0"/>
              </a:defRPr>
            </a:lvl1pPr>
            <a:lvl2pPr marL="742950" indent="-285750">
              <a:defRPr sz="2400" b="1">
                <a:solidFill>
                  <a:schemeClr val="tx1"/>
                </a:solidFill>
                <a:latin typeface="Arial" charset="0"/>
                <a:ea typeface="ＭＳ Ｐゴシック" charset="0"/>
              </a:defRPr>
            </a:lvl2pPr>
            <a:lvl3pPr marL="1143000" indent="-228600">
              <a:defRPr sz="2400" b="1">
                <a:solidFill>
                  <a:schemeClr val="tx1"/>
                </a:solidFill>
                <a:latin typeface="Arial" charset="0"/>
                <a:ea typeface="ＭＳ Ｐゴシック" charset="0"/>
              </a:defRPr>
            </a:lvl3pPr>
            <a:lvl4pPr marL="1600200" indent="-228600">
              <a:defRPr sz="2400" b="1">
                <a:solidFill>
                  <a:schemeClr val="tx1"/>
                </a:solidFill>
                <a:latin typeface="Arial" charset="0"/>
                <a:ea typeface="ＭＳ Ｐゴシック" charset="0"/>
              </a:defRPr>
            </a:lvl4pPr>
            <a:lvl5pPr marL="2057400" indent="-228600">
              <a:defRPr sz="2400" b="1">
                <a:solidFill>
                  <a:schemeClr val="tx1"/>
                </a:solidFill>
                <a:latin typeface="Arial" charset="0"/>
                <a:ea typeface="ＭＳ Ｐゴシック" charset="0"/>
              </a:defRPr>
            </a:lvl5pPr>
            <a:lvl6pPr marL="2514600" indent="-228600" eaLnBrk="0" fontAlgn="base" hangingPunct="0">
              <a:spcBef>
                <a:spcPct val="0"/>
              </a:spcBef>
              <a:spcAft>
                <a:spcPct val="0"/>
              </a:spcAft>
              <a:defRPr sz="2400" b="1">
                <a:solidFill>
                  <a:schemeClr val="tx1"/>
                </a:solidFill>
                <a:latin typeface="Arial" charset="0"/>
                <a:ea typeface="ＭＳ Ｐゴシック" charset="0"/>
              </a:defRPr>
            </a:lvl6pPr>
            <a:lvl7pPr marL="2971800" indent="-228600" eaLnBrk="0" fontAlgn="base" hangingPunct="0">
              <a:spcBef>
                <a:spcPct val="0"/>
              </a:spcBef>
              <a:spcAft>
                <a:spcPct val="0"/>
              </a:spcAft>
              <a:defRPr sz="2400" b="1">
                <a:solidFill>
                  <a:schemeClr val="tx1"/>
                </a:solidFill>
                <a:latin typeface="Arial" charset="0"/>
                <a:ea typeface="ＭＳ Ｐゴシック" charset="0"/>
              </a:defRPr>
            </a:lvl7pPr>
            <a:lvl8pPr marL="3429000" indent="-228600" eaLnBrk="0" fontAlgn="base" hangingPunct="0">
              <a:spcBef>
                <a:spcPct val="0"/>
              </a:spcBef>
              <a:spcAft>
                <a:spcPct val="0"/>
              </a:spcAft>
              <a:defRPr sz="2400" b="1">
                <a:solidFill>
                  <a:schemeClr val="tx1"/>
                </a:solidFill>
                <a:latin typeface="Arial" charset="0"/>
                <a:ea typeface="ＭＳ Ｐゴシック" charset="0"/>
              </a:defRPr>
            </a:lvl8pPr>
            <a:lvl9pPr marL="3886200" indent="-228600" eaLnBrk="0" fontAlgn="base" hangingPunct="0">
              <a:spcBef>
                <a:spcPct val="0"/>
              </a:spcBef>
              <a:spcAft>
                <a:spcPct val="0"/>
              </a:spcAft>
              <a:defRPr sz="2400" b="1">
                <a:solidFill>
                  <a:schemeClr val="tx1"/>
                </a:solidFill>
                <a:latin typeface="Arial" charset="0"/>
                <a:ea typeface="ＭＳ Ｐゴシック" charset="0"/>
              </a:defRPr>
            </a:lvl9pPr>
          </a:lstStyle>
          <a:p>
            <a:pPr>
              <a:defRPr/>
            </a:pPr>
            <a:endParaRPr lang="en-US" sz="1000" b="0" dirty="0">
              <a:latin typeface="Tahoma" charset="0"/>
            </a:endParaRPr>
          </a:p>
          <a:p>
            <a:pPr>
              <a:defRPr/>
            </a:pPr>
            <a:fld id="{A454E1AF-7DAE-AA42-AAA3-C73C4E2FAC02}" type="slidenum">
              <a:rPr lang="en-US" sz="1000" b="0" smtClean="0">
                <a:latin typeface="Tahoma" charset="0"/>
              </a:rPr>
              <a:pPr>
                <a:defRPr/>
              </a:pPr>
              <a:t>44</a:t>
            </a:fld>
            <a:endParaRPr lang="en-US" sz="1000" b="0" dirty="0">
              <a:latin typeface="Tahoma" charset="0"/>
            </a:endParaRPr>
          </a:p>
        </p:txBody>
      </p:sp>
    </p:spTree>
    <p:extLst>
      <p:ext uri="{BB962C8B-B14F-4D97-AF65-F5344CB8AC3E}">
        <p14:creationId xmlns:p14="http://schemas.microsoft.com/office/powerpoint/2010/main" val="111863538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821267"/>
            <a:ext cx="9144000" cy="668866"/>
          </a:xfrm>
        </p:spPr>
        <p:txBody>
          <a:bodyPr>
            <a:normAutofit/>
          </a:bodyPr>
          <a:lstStyle/>
          <a:p>
            <a:r>
              <a:rPr lang="en-US" sz="3200" b="1" dirty="0"/>
              <a:t>Geospatial Big Data: NYC taxi trip records</a:t>
            </a:r>
          </a:p>
        </p:txBody>
      </p:sp>
      <p:sp>
        <p:nvSpPr>
          <p:cNvPr id="4" name="Slide Number Placeholder 3"/>
          <p:cNvSpPr>
            <a:spLocks noGrp="1"/>
          </p:cNvSpPr>
          <p:nvPr>
            <p:ph type="sldNum" sz="quarter" idx="12"/>
          </p:nvPr>
        </p:nvSpPr>
        <p:spPr>
          <a:xfrm>
            <a:off x="8483600" y="6356350"/>
            <a:ext cx="524522" cy="365125"/>
          </a:xfrm>
        </p:spPr>
        <p:txBody>
          <a:bodyPr/>
          <a:lstStyle>
            <a:lvl1pPr>
              <a:defRPr sz="2400" b="1">
                <a:solidFill>
                  <a:schemeClr val="tx1"/>
                </a:solidFill>
                <a:latin typeface="Arial" charset="0"/>
                <a:ea typeface="ＭＳ Ｐゴシック" charset="0"/>
                <a:cs typeface="ＭＳ Ｐゴシック" charset="0"/>
              </a:defRPr>
            </a:lvl1pPr>
            <a:lvl2pPr marL="742950" indent="-285750">
              <a:defRPr sz="2400" b="1">
                <a:solidFill>
                  <a:schemeClr val="tx1"/>
                </a:solidFill>
                <a:latin typeface="Arial" charset="0"/>
                <a:ea typeface="ＭＳ Ｐゴシック" charset="0"/>
              </a:defRPr>
            </a:lvl2pPr>
            <a:lvl3pPr marL="1143000" indent="-228600">
              <a:defRPr sz="2400" b="1">
                <a:solidFill>
                  <a:schemeClr val="tx1"/>
                </a:solidFill>
                <a:latin typeface="Arial" charset="0"/>
                <a:ea typeface="ＭＳ Ｐゴシック" charset="0"/>
              </a:defRPr>
            </a:lvl3pPr>
            <a:lvl4pPr marL="1600200" indent="-228600">
              <a:defRPr sz="2400" b="1">
                <a:solidFill>
                  <a:schemeClr val="tx1"/>
                </a:solidFill>
                <a:latin typeface="Arial" charset="0"/>
                <a:ea typeface="ＭＳ Ｐゴシック" charset="0"/>
              </a:defRPr>
            </a:lvl4pPr>
            <a:lvl5pPr marL="2057400" indent="-228600">
              <a:defRPr sz="2400" b="1">
                <a:solidFill>
                  <a:schemeClr val="tx1"/>
                </a:solidFill>
                <a:latin typeface="Arial" charset="0"/>
                <a:ea typeface="ＭＳ Ｐゴシック" charset="0"/>
              </a:defRPr>
            </a:lvl5pPr>
            <a:lvl6pPr marL="2514600" indent="-228600" eaLnBrk="0" fontAlgn="base" hangingPunct="0">
              <a:spcBef>
                <a:spcPct val="0"/>
              </a:spcBef>
              <a:spcAft>
                <a:spcPct val="0"/>
              </a:spcAft>
              <a:defRPr sz="2400" b="1">
                <a:solidFill>
                  <a:schemeClr val="tx1"/>
                </a:solidFill>
                <a:latin typeface="Arial" charset="0"/>
                <a:ea typeface="ＭＳ Ｐゴシック" charset="0"/>
              </a:defRPr>
            </a:lvl6pPr>
            <a:lvl7pPr marL="2971800" indent="-228600" eaLnBrk="0" fontAlgn="base" hangingPunct="0">
              <a:spcBef>
                <a:spcPct val="0"/>
              </a:spcBef>
              <a:spcAft>
                <a:spcPct val="0"/>
              </a:spcAft>
              <a:defRPr sz="2400" b="1">
                <a:solidFill>
                  <a:schemeClr val="tx1"/>
                </a:solidFill>
                <a:latin typeface="Arial" charset="0"/>
                <a:ea typeface="ＭＳ Ｐゴシック" charset="0"/>
              </a:defRPr>
            </a:lvl7pPr>
            <a:lvl8pPr marL="3429000" indent="-228600" eaLnBrk="0" fontAlgn="base" hangingPunct="0">
              <a:spcBef>
                <a:spcPct val="0"/>
              </a:spcBef>
              <a:spcAft>
                <a:spcPct val="0"/>
              </a:spcAft>
              <a:defRPr sz="2400" b="1">
                <a:solidFill>
                  <a:schemeClr val="tx1"/>
                </a:solidFill>
                <a:latin typeface="Arial" charset="0"/>
                <a:ea typeface="ＭＳ Ｐゴシック" charset="0"/>
              </a:defRPr>
            </a:lvl8pPr>
            <a:lvl9pPr marL="3886200" indent="-228600" eaLnBrk="0" fontAlgn="base" hangingPunct="0">
              <a:spcBef>
                <a:spcPct val="0"/>
              </a:spcBef>
              <a:spcAft>
                <a:spcPct val="0"/>
              </a:spcAft>
              <a:defRPr sz="2400" b="1">
                <a:solidFill>
                  <a:schemeClr val="tx1"/>
                </a:solidFill>
                <a:latin typeface="Arial" charset="0"/>
                <a:ea typeface="ＭＳ Ｐゴシック" charset="0"/>
              </a:defRPr>
            </a:lvl9pPr>
          </a:lstStyle>
          <a:p>
            <a:pPr>
              <a:defRPr/>
            </a:pPr>
            <a:endParaRPr lang="en-US" sz="1000" b="0" dirty="0">
              <a:latin typeface="Tahoma" charset="0"/>
            </a:endParaRPr>
          </a:p>
          <a:p>
            <a:pPr>
              <a:defRPr/>
            </a:pPr>
            <a:fld id="{A454E1AF-7DAE-AA42-AAA3-C73C4E2FAC02}" type="slidenum">
              <a:rPr lang="en-US" sz="1000" b="0" smtClean="0">
                <a:latin typeface="Tahoma" charset="0"/>
              </a:rPr>
              <a:pPr>
                <a:defRPr/>
              </a:pPr>
              <a:t>5</a:t>
            </a:fld>
            <a:endParaRPr lang="en-US" sz="1000" b="0" dirty="0">
              <a:latin typeface="Tahoma" charset="0"/>
            </a:endParaRPr>
          </a:p>
        </p:txBody>
      </p:sp>
      <p:pic>
        <p:nvPicPr>
          <p:cNvPr id="1026" name="Picture 2" descr="downloa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07618" y="1490133"/>
            <a:ext cx="4328763" cy="432876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457200" y="5800248"/>
            <a:ext cx="8550922" cy="738664"/>
          </a:xfrm>
          <a:prstGeom prst="rect">
            <a:avLst/>
          </a:prstGeom>
          <a:noFill/>
        </p:spPr>
        <p:txBody>
          <a:bodyPr wrap="square" rtlCol="0">
            <a:spAutoFit/>
          </a:bodyPr>
          <a:lstStyle/>
          <a:p>
            <a:pPr algn="ctr"/>
            <a:r>
              <a:rPr lang="en-US" sz="1400" dirty="0"/>
              <a:t>An example visualization of New York taxi trip record data</a:t>
            </a:r>
          </a:p>
          <a:p>
            <a:pPr algn="ctr"/>
            <a:r>
              <a:rPr lang="en-US" sz="1400" dirty="0"/>
              <a:t>The black pixel means the taxi did not have fare and yellows means it did </a:t>
            </a:r>
          </a:p>
          <a:p>
            <a:pPr algn="ctr"/>
            <a:r>
              <a:rPr lang="en-US" sz="1400" dirty="0"/>
              <a:t>Source: http://chriswhong.com/open-data/my-first-data-art-nyc-taxi-defrag/ </a:t>
            </a:r>
          </a:p>
        </p:txBody>
      </p:sp>
    </p:spTree>
    <p:extLst>
      <p:ext uri="{BB962C8B-B14F-4D97-AF65-F5344CB8AC3E}">
        <p14:creationId xmlns:p14="http://schemas.microsoft.com/office/powerpoint/2010/main" val="29102022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198" y="1101206"/>
            <a:ext cx="8336604" cy="668866"/>
          </a:xfrm>
        </p:spPr>
        <p:txBody>
          <a:bodyPr>
            <a:normAutofit fontScale="90000"/>
          </a:bodyPr>
          <a:lstStyle/>
          <a:p>
            <a:r>
              <a:rPr lang="en-US" b="1" dirty="0"/>
              <a:t>Distributed Computing using Hadoop</a:t>
            </a:r>
          </a:p>
        </p:txBody>
      </p:sp>
      <p:sp>
        <p:nvSpPr>
          <p:cNvPr id="3" name="Content Placeholder 2"/>
          <p:cNvSpPr>
            <a:spLocks noGrp="1"/>
          </p:cNvSpPr>
          <p:nvPr>
            <p:ph idx="1"/>
          </p:nvPr>
        </p:nvSpPr>
        <p:spPr>
          <a:xfrm>
            <a:off x="292100" y="1777999"/>
            <a:ext cx="8686800" cy="4804833"/>
          </a:xfrm>
        </p:spPr>
        <p:txBody>
          <a:bodyPr>
            <a:normAutofit/>
          </a:bodyPr>
          <a:lstStyle/>
          <a:p>
            <a:r>
              <a:rPr lang="en-US" dirty="0"/>
              <a:t>What is Hadoop</a:t>
            </a:r>
          </a:p>
          <a:p>
            <a:pPr lvl="1"/>
            <a:r>
              <a:rPr lang="en-US" dirty="0"/>
              <a:t>Distributed file system + replicating data in multiple nodes.</a:t>
            </a:r>
          </a:p>
          <a:p>
            <a:pPr lvl="1"/>
            <a:r>
              <a:rPr lang="en-US" dirty="0"/>
              <a:t>Easy-to-use MapReduce interface.</a:t>
            </a:r>
          </a:p>
          <a:p>
            <a:pPr lvl="1"/>
            <a:r>
              <a:rPr lang="en-US" dirty="0"/>
              <a:t>Scalable.</a:t>
            </a:r>
          </a:p>
          <a:p>
            <a:pPr lvl="1"/>
            <a:r>
              <a:rPr lang="en-US" dirty="0"/>
              <a:t>Parallel execution of mappers/reducers.</a:t>
            </a:r>
          </a:p>
          <a:p>
            <a:pPr lvl="1"/>
            <a:r>
              <a:rPr lang="en-US" dirty="0"/>
              <a:t>Fault tolerant.</a:t>
            </a:r>
          </a:p>
          <a:p>
            <a:r>
              <a:rPr lang="en-US" dirty="0"/>
              <a:t>When to use Hadoop</a:t>
            </a:r>
          </a:p>
          <a:p>
            <a:pPr lvl="1"/>
            <a:r>
              <a:rPr lang="en-US" dirty="0"/>
              <a:t>Data is too big to fit into memory.</a:t>
            </a:r>
          </a:p>
          <a:p>
            <a:pPr lvl="1"/>
            <a:r>
              <a:rPr lang="en-US" dirty="0"/>
              <a:t>Tasks can be decomposed as batch-based processing.</a:t>
            </a:r>
          </a:p>
          <a:p>
            <a:pPr lvl="1"/>
            <a:r>
              <a:rPr lang="en-US" dirty="0"/>
              <a:t>The problem can be modeled by MapReduce computing paradigm.</a:t>
            </a:r>
          </a:p>
          <a:p>
            <a:pPr lvl="1"/>
            <a:r>
              <a:rPr lang="en-US" dirty="0"/>
              <a:t>Scalability is the major issue not interactivity.</a:t>
            </a:r>
          </a:p>
        </p:txBody>
      </p:sp>
      <p:sp>
        <p:nvSpPr>
          <p:cNvPr id="4" name="Slide Number Placeholder 3"/>
          <p:cNvSpPr>
            <a:spLocks noGrp="1"/>
          </p:cNvSpPr>
          <p:nvPr>
            <p:ph type="sldNum" sz="quarter" idx="12"/>
          </p:nvPr>
        </p:nvSpPr>
        <p:spPr>
          <a:xfrm>
            <a:off x="8483600" y="6356350"/>
            <a:ext cx="524522" cy="365125"/>
          </a:xfrm>
        </p:spPr>
        <p:txBody>
          <a:bodyPr/>
          <a:lstStyle>
            <a:lvl1pPr>
              <a:defRPr sz="2400" b="1">
                <a:solidFill>
                  <a:schemeClr val="tx1"/>
                </a:solidFill>
                <a:latin typeface="Arial" charset="0"/>
                <a:ea typeface="ＭＳ Ｐゴシック" charset="0"/>
                <a:cs typeface="ＭＳ Ｐゴシック" charset="0"/>
              </a:defRPr>
            </a:lvl1pPr>
            <a:lvl2pPr marL="742950" indent="-285750">
              <a:defRPr sz="2400" b="1">
                <a:solidFill>
                  <a:schemeClr val="tx1"/>
                </a:solidFill>
                <a:latin typeface="Arial" charset="0"/>
                <a:ea typeface="ＭＳ Ｐゴシック" charset="0"/>
              </a:defRPr>
            </a:lvl2pPr>
            <a:lvl3pPr marL="1143000" indent="-228600">
              <a:defRPr sz="2400" b="1">
                <a:solidFill>
                  <a:schemeClr val="tx1"/>
                </a:solidFill>
                <a:latin typeface="Arial" charset="0"/>
                <a:ea typeface="ＭＳ Ｐゴシック" charset="0"/>
              </a:defRPr>
            </a:lvl3pPr>
            <a:lvl4pPr marL="1600200" indent="-228600">
              <a:defRPr sz="2400" b="1">
                <a:solidFill>
                  <a:schemeClr val="tx1"/>
                </a:solidFill>
                <a:latin typeface="Arial" charset="0"/>
                <a:ea typeface="ＭＳ Ｐゴシック" charset="0"/>
              </a:defRPr>
            </a:lvl4pPr>
            <a:lvl5pPr marL="2057400" indent="-228600">
              <a:defRPr sz="2400" b="1">
                <a:solidFill>
                  <a:schemeClr val="tx1"/>
                </a:solidFill>
                <a:latin typeface="Arial" charset="0"/>
                <a:ea typeface="ＭＳ Ｐゴシック" charset="0"/>
              </a:defRPr>
            </a:lvl5pPr>
            <a:lvl6pPr marL="2514600" indent="-228600" eaLnBrk="0" fontAlgn="base" hangingPunct="0">
              <a:spcBef>
                <a:spcPct val="0"/>
              </a:spcBef>
              <a:spcAft>
                <a:spcPct val="0"/>
              </a:spcAft>
              <a:defRPr sz="2400" b="1">
                <a:solidFill>
                  <a:schemeClr val="tx1"/>
                </a:solidFill>
                <a:latin typeface="Arial" charset="0"/>
                <a:ea typeface="ＭＳ Ｐゴシック" charset="0"/>
              </a:defRPr>
            </a:lvl6pPr>
            <a:lvl7pPr marL="2971800" indent="-228600" eaLnBrk="0" fontAlgn="base" hangingPunct="0">
              <a:spcBef>
                <a:spcPct val="0"/>
              </a:spcBef>
              <a:spcAft>
                <a:spcPct val="0"/>
              </a:spcAft>
              <a:defRPr sz="2400" b="1">
                <a:solidFill>
                  <a:schemeClr val="tx1"/>
                </a:solidFill>
                <a:latin typeface="Arial" charset="0"/>
                <a:ea typeface="ＭＳ Ｐゴシック" charset="0"/>
              </a:defRPr>
            </a:lvl7pPr>
            <a:lvl8pPr marL="3429000" indent="-228600" eaLnBrk="0" fontAlgn="base" hangingPunct="0">
              <a:spcBef>
                <a:spcPct val="0"/>
              </a:spcBef>
              <a:spcAft>
                <a:spcPct val="0"/>
              </a:spcAft>
              <a:defRPr sz="2400" b="1">
                <a:solidFill>
                  <a:schemeClr val="tx1"/>
                </a:solidFill>
                <a:latin typeface="Arial" charset="0"/>
                <a:ea typeface="ＭＳ Ｐゴシック" charset="0"/>
              </a:defRPr>
            </a:lvl8pPr>
            <a:lvl9pPr marL="3886200" indent="-228600" eaLnBrk="0" fontAlgn="base" hangingPunct="0">
              <a:spcBef>
                <a:spcPct val="0"/>
              </a:spcBef>
              <a:spcAft>
                <a:spcPct val="0"/>
              </a:spcAft>
              <a:defRPr sz="2400" b="1">
                <a:solidFill>
                  <a:schemeClr val="tx1"/>
                </a:solidFill>
                <a:latin typeface="Arial" charset="0"/>
                <a:ea typeface="ＭＳ Ｐゴシック" charset="0"/>
              </a:defRPr>
            </a:lvl9pPr>
          </a:lstStyle>
          <a:p>
            <a:pPr>
              <a:defRPr/>
            </a:pPr>
            <a:endParaRPr lang="en-US" sz="1000" b="0" dirty="0">
              <a:latin typeface="Tahoma" charset="0"/>
            </a:endParaRPr>
          </a:p>
          <a:p>
            <a:pPr>
              <a:defRPr/>
            </a:pPr>
            <a:fld id="{A454E1AF-7DAE-AA42-AAA3-C73C4E2FAC02}" type="slidenum">
              <a:rPr lang="en-US" sz="1000" b="0" smtClean="0">
                <a:latin typeface="Tahoma" charset="0"/>
              </a:rPr>
              <a:pPr>
                <a:defRPr/>
              </a:pPr>
              <a:t>6</a:t>
            </a:fld>
            <a:endParaRPr lang="en-US" sz="1000" b="0" dirty="0">
              <a:latin typeface="Tahoma" charset="0"/>
            </a:endParaRPr>
          </a:p>
        </p:txBody>
      </p:sp>
    </p:spTree>
    <p:extLst>
      <p:ext uri="{BB962C8B-B14F-4D97-AF65-F5344CB8AC3E}">
        <p14:creationId xmlns:p14="http://schemas.microsoft.com/office/powerpoint/2010/main" val="92522811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198" y="1101206"/>
            <a:ext cx="8336604" cy="766923"/>
          </a:xfrm>
        </p:spPr>
        <p:txBody>
          <a:bodyPr>
            <a:normAutofit fontScale="90000"/>
          </a:bodyPr>
          <a:lstStyle/>
          <a:p>
            <a:pPr>
              <a:lnSpc>
                <a:spcPct val="100000"/>
              </a:lnSpc>
            </a:pPr>
            <a:r>
              <a:rPr lang="en-US" b="1" dirty="0"/>
              <a:t>Origins of MapReduce and Hadoop</a:t>
            </a:r>
          </a:p>
        </p:txBody>
      </p:sp>
      <p:sp>
        <p:nvSpPr>
          <p:cNvPr id="3" name="Content Placeholder 2"/>
          <p:cNvSpPr>
            <a:spLocks noGrp="1"/>
          </p:cNvSpPr>
          <p:nvPr>
            <p:ph idx="1"/>
          </p:nvPr>
        </p:nvSpPr>
        <p:spPr>
          <a:xfrm>
            <a:off x="292100" y="2004141"/>
            <a:ext cx="8686800" cy="4082027"/>
          </a:xfrm>
        </p:spPr>
        <p:txBody>
          <a:bodyPr>
            <a:normAutofit/>
          </a:bodyPr>
          <a:lstStyle/>
          <a:p>
            <a:r>
              <a:rPr lang="en-US" dirty="0"/>
              <a:t>MapReduce was developed in Google</a:t>
            </a:r>
          </a:p>
          <a:p>
            <a:pPr lvl="1"/>
            <a:r>
              <a:rPr lang="en-US" dirty="0"/>
              <a:t>Dean, J. and Ghemawat, S., 2008. MapReduce: simplified data processing on large clusters. Communications of the ACM, 51(1), pp.107-113.</a:t>
            </a:r>
          </a:p>
          <a:p>
            <a:r>
              <a:rPr lang="en-US" dirty="0"/>
              <a:t>Yahoo developed Hadoop</a:t>
            </a:r>
          </a:p>
          <a:p>
            <a:pPr lvl="1"/>
            <a:r>
              <a:rPr lang="en-US" dirty="0" err="1"/>
              <a:t>Shvachko</a:t>
            </a:r>
            <a:r>
              <a:rPr lang="en-US" dirty="0"/>
              <a:t>, K., </a:t>
            </a:r>
            <a:r>
              <a:rPr lang="en-US" dirty="0" err="1"/>
              <a:t>Kuang</a:t>
            </a:r>
            <a:r>
              <a:rPr lang="en-US" dirty="0"/>
              <a:t>, H., </a:t>
            </a:r>
            <a:r>
              <a:rPr lang="en-US" dirty="0" err="1"/>
              <a:t>Radia</a:t>
            </a:r>
            <a:r>
              <a:rPr lang="en-US" dirty="0"/>
              <a:t>, S. and </a:t>
            </a:r>
            <a:r>
              <a:rPr lang="en-US" dirty="0" err="1"/>
              <a:t>Chansler</a:t>
            </a:r>
            <a:r>
              <a:rPr lang="en-US" dirty="0"/>
              <a:t>, R., 2010, May. The </a:t>
            </a:r>
            <a:r>
              <a:rPr lang="en-US" dirty="0" err="1"/>
              <a:t>hadoop</a:t>
            </a:r>
            <a:r>
              <a:rPr lang="en-US" dirty="0"/>
              <a:t> distributed file system. In Mass Storage Systems and Technologies (MSST), 2010 IEEE 26th Symposium on (pp. 1-10). IEEE.</a:t>
            </a:r>
          </a:p>
          <a:p>
            <a:pPr marL="342900" lvl="1" indent="-342900">
              <a:buFont typeface="Arial" pitchFamily="34" charset="0"/>
              <a:buChar char="•"/>
            </a:pPr>
            <a:r>
              <a:rPr lang="en-US" sz="2400" dirty="0">
                <a:solidFill>
                  <a:schemeClr val="tx2">
                    <a:lumMod val="75000"/>
                  </a:schemeClr>
                </a:solidFill>
              </a:rPr>
              <a:t>Now Hadoop is an open source distributed computing framework, known as Apache Hadoop</a:t>
            </a:r>
          </a:p>
          <a:p>
            <a:pPr lvl="1"/>
            <a:r>
              <a:rPr lang="en-US" dirty="0"/>
              <a:t>http://hadoop.apache.org/</a:t>
            </a:r>
          </a:p>
        </p:txBody>
      </p:sp>
      <p:sp>
        <p:nvSpPr>
          <p:cNvPr id="4" name="Slide Number Placeholder 3"/>
          <p:cNvSpPr>
            <a:spLocks noGrp="1"/>
          </p:cNvSpPr>
          <p:nvPr>
            <p:ph type="sldNum" sz="quarter" idx="12"/>
          </p:nvPr>
        </p:nvSpPr>
        <p:spPr>
          <a:xfrm>
            <a:off x="8483600" y="6356350"/>
            <a:ext cx="524522" cy="365125"/>
          </a:xfrm>
        </p:spPr>
        <p:txBody>
          <a:bodyPr/>
          <a:lstStyle>
            <a:lvl1pPr>
              <a:defRPr sz="2400" b="1">
                <a:solidFill>
                  <a:schemeClr val="tx1"/>
                </a:solidFill>
                <a:latin typeface="Arial" charset="0"/>
                <a:ea typeface="ＭＳ Ｐゴシック" charset="0"/>
                <a:cs typeface="ＭＳ Ｐゴシック" charset="0"/>
              </a:defRPr>
            </a:lvl1pPr>
            <a:lvl2pPr marL="742950" indent="-285750">
              <a:defRPr sz="2400" b="1">
                <a:solidFill>
                  <a:schemeClr val="tx1"/>
                </a:solidFill>
                <a:latin typeface="Arial" charset="0"/>
                <a:ea typeface="ＭＳ Ｐゴシック" charset="0"/>
              </a:defRPr>
            </a:lvl2pPr>
            <a:lvl3pPr marL="1143000" indent="-228600">
              <a:defRPr sz="2400" b="1">
                <a:solidFill>
                  <a:schemeClr val="tx1"/>
                </a:solidFill>
                <a:latin typeface="Arial" charset="0"/>
                <a:ea typeface="ＭＳ Ｐゴシック" charset="0"/>
              </a:defRPr>
            </a:lvl3pPr>
            <a:lvl4pPr marL="1600200" indent="-228600">
              <a:defRPr sz="2400" b="1">
                <a:solidFill>
                  <a:schemeClr val="tx1"/>
                </a:solidFill>
                <a:latin typeface="Arial" charset="0"/>
                <a:ea typeface="ＭＳ Ｐゴシック" charset="0"/>
              </a:defRPr>
            </a:lvl4pPr>
            <a:lvl5pPr marL="2057400" indent="-228600">
              <a:defRPr sz="2400" b="1">
                <a:solidFill>
                  <a:schemeClr val="tx1"/>
                </a:solidFill>
                <a:latin typeface="Arial" charset="0"/>
                <a:ea typeface="ＭＳ Ｐゴシック" charset="0"/>
              </a:defRPr>
            </a:lvl5pPr>
            <a:lvl6pPr marL="2514600" indent="-228600" eaLnBrk="0" fontAlgn="base" hangingPunct="0">
              <a:spcBef>
                <a:spcPct val="0"/>
              </a:spcBef>
              <a:spcAft>
                <a:spcPct val="0"/>
              </a:spcAft>
              <a:defRPr sz="2400" b="1">
                <a:solidFill>
                  <a:schemeClr val="tx1"/>
                </a:solidFill>
                <a:latin typeface="Arial" charset="0"/>
                <a:ea typeface="ＭＳ Ｐゴシック" charset="0"/>
              </a:defRPr>
            </a:lvl6pPr>
            <a:lvl7pPr marL="2971800" indent="-228600" eaLnBrk="0" fontAlgn="base" hangingPunct="0">
              <a:spcBef>
                <a:spcPct val="0"/>
              </a:spcBef>
              <a:spcAft>
                <a:spcPct val="0"/>
              </a:spcAft>
              <a:defRPr sz="2400" b="1">
                <a:solidFill>
                  <a:schemeClr val="tx1"/>
                </a:solidFill>
                <a:latin typeface="Arial" charset="0"/>
                <a:ea typeface="ＭＳ Ｐゴシック" charset="0"/>
              </a:defRPr>
            </a:lvl7pPr>
            <a:lvl8pPr marL="3429000" indent="-228600" eaLnBrk="0" fontAlgn="base" hangingPunct="0">
              <a:spcBef>
                <a:spcPct val="0"/>
              </a:spcBef>
              <a:spcAft>
                <a:spcPct val="0"/>
              </a:spcAft>
              <a:defRPr sz="2400" b="1">
                <a:solidFill>
                  <a:schemeClr val="tx1"/>
                </a:solidFill>
                <a:latin typeface="Arial" charset="0"/>
                <a:ea typeface="ＭＳ Ｐゴシック" charset="0"/>
              </a:defRPr>
            </a:lvl8pPr>
            <a:lvl9pPr marL="3886200" indent="-228600" eaLnBrk="0" fontAlgn="base" hangingPunct="0">
              <a:spcBef>
                <a:spcPct val="0"/>
              </a:spcBef>
              <a:spcAft>
                <a:spcPct val="0"/>
              </a:spcAft>
              <a:defRPr sz="2400" b="1">
                <a:solidFill>
                  <a:schemeClr val="tx1"/>
                </a:solidFill>
                <a:latin typeface="Arial" charset="0"/>
                <a:ea typeface="ＭＳ Ｐゴシック" charset="0"/>
              </a:defRPr>
            </a:lvl9pPr>
          </a:lstStyle>
          <a:p>
            <a:pPr>
              <a:defRPr/>
            </a:pPr>
            <a:endParaRPr lang="en-US" sz="1000" b="0" dirty="0">
              <a:latin typeface="Tahoma" charset="0"/>
            </a:endParaRPr>
          </a:p>
          <a:p>
            <a:pPr>
              <a:defRPr/>
            </a:pPr>
            <a:fld id="{A454E1AF-7DAE-AA42-AAA3-C73C4E2FAC02}" type="slidenum">
              <a:rPr lang="en-US" sz="1000" b="0" smtClean="0">
                <a:latin typeface="Tahoma" charset="0"/>
              </a:rPr>
              <a:pPr>
                <a:defRPr/>
              </a:pPr>
              <a:t>7</a:t>
            </a:fld>
            <a:endParaRPr lang="en-US" sz="1000" b="0" dirty="0">
              <a:latin typeface="Tahoma" charset="0"/>
            </a:endParaRPr>
          </a:p>
        </p:txBody>
      </p:sp>
    </p:spTree>
    <p:extLst>
      <p:ext uri="{BB962C8B-B14F-4D97-AF65-F5344CB8AC3E}">
        <p14:creationId xmlns:p14="http://schemas.microsoft.com/office/powerpoint/2010/main" val="3798408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198" y="1071716"/>
            <a:ext cx="8336604" cy="648929"/>
          </a:xfrm>
        </p:spPr>
        <p:txBody>
          <a:bodyPr>
            <a:normAutofit fontScale="90000"/>
          </a:bodyPr>
          <a:lstStyle/>
          <a:p>
            <a:pPr>
              <a:lnSpc>
                <a:spcPct val="100000"/>
              </a:lnSpc>
            </a:pPr>
            <a:r>
              <a:rPr lang="en-US" b="1" dirty="0"/>
              <a:t>Characteristics of Hadoop</a:t>
            </a:r>
          </a:p>
        </p:txBody>
      </p:sp>
      <p:sp>
        <p:nvSpPr>
          <p:cNvPr id="3" name="Content Placeholder 2"/>
          <p:cNvSpPr>
            <a:spLocks noGrp="1"/>
          </p:cNvSpPr>
          <p:nvPr>
            <p:ph idx="1"/>
          </p:nvPr>
        </p:nvSpPr>
        <p:spPr>
          <a:xfrm>
            <a:off x="292100" y="2004141"/>
            <a:ext cx="8686800" cy="4082027"/>
          </a:xfrm>
        </p:spPr>
        <p:txBody>
          <a:bodyPr>
            <a:normAutofit/>
          </a:bodyPr>
          <a:lstStyle/>
          <a:p>
            <a:pPr marL="342900" lvl="1" indent="-342900">
              <a:buFont typeface="Arial" pitchFamily="34" charset="0"/>
              <a:buChar char="•"/>
            </a:pPr>
            <a:r>
              <a:rPr lang="en-US" sz="2400" dirty="0">
                <a:solidFill>
                  <a:schemeClr val="tx2">
                    <a:lumMod val="75000"/>
                  </a:schemeClr>
                </a:solidFill>
              </a:rPr>
              <a:t>Distributed file system + replicating data in multiple nodes.</a:t>
            </a:r>
          </a:p>
          <a:p>
            <a:pPr marL="342900" lvl="1" indent="-342900">
              <a:buFont typeface="Arial" pitchFamily="34" charset="0"/>
              <a:buChar char="•"/>
            </a:pPr>
            <a:r>
              <a:rPr lang="en-US" sz="2400" dirty="0">
                <a:solidFill>
                  <a:schemeClr val="tx2">
                    <a:lumMod val="75000"/>
                  </a:schemeClr>
                </a:solidFill>
              </a:rPr>
              <a:t>Easy-to-use MapReduce interfaces and libraries (e.g., Pig, Java, Hadoop Streaming API)</a:t>
            </a:r>
          </a:p>
          <a:p>
            <a:pPr marL="342900" lvl="1" indent="-342900">
              <a:buFont typeface="Arial" pitchFamily="34" charset="0"/>
              <a:buChar char="•"/>
            </a:pPr>
            <a:r>
              <a:rPr lang="en-US" sz="2400" dirty="0">
                <a:solidFill>
                  <a:schemeClr val="tx2">
                    <a:lumMod val="75000"/>
                  </a:schemeClr>
                </a:solidFill>
              </a:rPr>
              <a:t>Scalable.</a:t>
            </a:r>
          </a:p>
          <a:p>
            <a:pPr marL="342900" lvl="1" indent="-342900">
              <a:buFont typeface="Arial" pitchFamily="34" charset="0"/>
              <a:buChar char="•"/>
            </a:pPr>
            <a:r>
              <a:rPr lang="en-US" sz="2400" dirty="0">
                <a:solidFill>
                  <a:schemeClr val="tx2">
                    <a:lumMod val="75000"/>
                  </a:schemeClr>
                </a:solidFill>
              </a:rPr>
              <a:t>Parallel execution of mappers/reducers.</a:t>
            </a:r>
          </a:p>
          <a:p>
            <a:pPr marL="342900" lvl="1" indent="-342900">
              <a:buFont typeface="Arial" pitchFamily="34" charset="0"/>
              <a:buChar char="•"/>
            </a:pPr>
            <a:r>
              <a:rPr lang="en-US" sz="2400" dirty="0">
                <a:solidFill>
                  <a:schemeClr val="tx2">
                    <a:lumMod val="75000"/>
                  </a:schemeClr>
                </a:solidFill>
              </a:rPr>
              <a:t>Fault tolerant.</a:t>
            </a:r>
          </a:p>
          <a:p>
            <a:r>
              <a:rPr lang="en-US" dirty="0"/>
              <a:t>Best practice for Hadoop</a:t>
            </a:r>
          </a:p>
          <a:p>
            <a:pPr lvl="1"/>
            <a:r>
              <a:rPr lang="en-US" dirty="0"/>
              <a:t>The problem can be modeled by MapReduce computing paradigm.</a:t>
            </a:r>
          </a:p>
          <a:p>
            <a:pPr lvl="1"/>
            <a:r>
              <a:rPr lang="en-US" dirty="0"/>
              <a:t>Scalability is the major issue not interactivity.</a:t>
            </a:r>
          </a:p>
        </p:txBody>
      </p:sp>
      <p:sp>
        <p:nvSpPr>
          <p:cNvPr id="4" name="Slide Number Placeholder 3"/>
          <p:cNvSpPr>
            <a:spLocks noGrp="1"/>
          </p:cNvSpPr>
          <p:nvPr>
            <p:ph type="sldNum" sz="quarter" idx="12"/>
          </p:nvPr>
        </p:nvSpPr>
        <p:spPr>
          <a:xfrm>
            <a:off x="8483600" y="6356350"/>
            <a:ext cx="524522" cy="365125"/>
          </a:xfrm>
        </p:spPr>
        <p:txBody>
          <a:bodyPr/>
          <a:lstStyle>
            <a:lvl1pPr>
              <a:defRPr sz="2400" b="1">
                <a:solidFill>
                  <a:schemeClr val="tx1"/>
                </a:solidFill>
                <a:latin typeface="Arial" charset="0"/>
                <a:ea typeface="ＭＳ Ｐゴシック" charset="0"/>
                <a:cs typeface="ＭＳ Ｐゴシック" charset="0"/>
              </a:defRPr>
            </a:lvl1pPr>
            <a:lvl2pPr marL="742950" indent="-285750">
              <a:defRPr sz="2400" b="1">
                <a:solidFill>
                  <a:schemeClr val="tx1"/>
                </a:solidFill>
                <a:latin typeface="Arial" charset="0"/>
                <a:ea typeface="ＭＳ Ｐゴシック" charset="0"/>
              </a:defRPr>
            </a:lvl2pPr>
            <a:lvl3pPr marL="1143000" indent="-228600">
              <a:defRPr sz="2400" b="1">
                <a:solidFill>
                  <a:schemeClr val="tx1"/>
                </a:solidFill>
                <a:latin typeface="Arial" charset="0"/>
                <a:ea typeface="ＭＳ Ｐゴシック" charset="0"/>
              </a:defRPr>
            </a:lvl3pPr>
            <a:lvl4pPr marL="1600200" indent="-228600">
              <a:defRPr sz="2400" b="1">
                <a:solidFill>
                  <a:schemeClr val="tx1"/>
                </a:solidFill>
                <a:latin typeface="Arial" charset="0"/>
                <a:ea typeface="ＭＳ Ｐゴシック" charset="0"/>
              </a:defRPr>
            </a:lvl4pPr>
            <a:lvl5pPr marL="2057400" indent="-228600">
              <a:defRPr sz="2400" b="1">
                <a:solidFill>
                  <a:schemeClr val="tx1"/>
                </a:solidFill>
                <a:latin typeface="Arial" charset="0"/>
                <a:ea typeface="ＭＳ Ｐゴシック" charset="0"/>
              </a:defRPr>
            </a:lvl5pPr>
            <a:lvl6pPr marL="2514600" indent="-228600" eaLnBrk="0" fontAlgn="base" hangingPunct="0">
              <a:spcBef>
                <a:spcPct val="0"/>
              </a:spcBef>
              <a:spcAft>
                <a:spcPct val="0"/>
              </a:spcAft>
              <a:defRPr sz="2400" b="1">
                <a:solidFill>
                  <a:schemeClr val="tx1"/>
                </a:solidFill>
                <a:latin typeface="Arial" charset="0"/>
                <a:ea typeface="ＭＳ Ｐゴシック" charset="0"/>
              </a:defRPr>
            </a:lvl6pPr>
            <a:lvl7pPr marL="2971800" indent="-228600" eaLnBrk="0" fontAlgn="base" hangingPunct="0">
              <a:spcBef>
                <a:spcPct val="0"/>
              </a:spcBef>
              <a:spcAft>
                <a:spcPct val="0"/>
              </a:spcAft>
              <a:defRPr sz="2400" b="1">
                <a:solidFill>
                  <a:schemeClr val="tx1"/>
                </a:solidFill>
                <a:latin typeface="Arial" charset="0"/>
                <a:ea typeface="ＭＳ Ｐゴシック" charset="0"/>
              </a:defRPr>
            </a:lvl7pPr>
            <a:lvl8pPr marL="3429000" indent="-228600" eaLnBrk="0" fontAlgn="base" hangingPunct="0">
              <a:spcBef>
                <a:spcPct val="0"/>
              </a:spcBef>
              <a:spcAft>
                <a:spcPct val="0"/>
              </a:spcAft>
              <a:defRPr sz="2400" b="1">
                <a:solidFill>
                  <a:schemeClr val="tx1"/>
                </a:solidFill>
                <a:latin typeface="Arial" charset="0"/>
                <a:ea typeface="ＭＳ Ｐゴシック" charset="0"/>
              </a:defRPr>
            </a:lvl8pPr>
            <a:lvl9pPr marL="3886200" indent="-228600" eaLnBrk="0" fontAlgn="base" hangingPunct="0">
              <a:spcBef>
                <a:spcPct val="0"/>
              </a:spcBef>
              <a:spcAft>
                <a:spcPct val="0"/>
              </a:spcAft>
              <a:defRPr sz="2400" b="1">
                <a:solidFill>
                  <a:schemeClr val="tx1"/>
                </a:solidFill>
                <a:latin typeface="Arial" charset="0"/>
                <a:ea typeface="ＭＳ Ｐゴシック" charset="0"/>
              </a:defRPr>
            </a:lvl9pPr>
          </a:lstStyle>
          <a:p>
            <a:pPr>
              <a:defRPr/>
            </a:pPr>
            <a:endParaRPr lang="en-US" sz="1000" b="0" dirty="0">
              <a:latin typeface="Tahoma" charset="0"/>
            </a:endParaRPr>
          </a:p>
          <a:p>
            <a:pPr>
              <a:defRPr/>
            </a:pPr>
            <a:fld id="{A454E1AF-7DAE-AA42-AAA3-C73C4E2FAC02}" type="slidenum">
              <a:rPr lang="en-US" sz="1000" b="0" smtClean="0">
                <a:latin typeface="Tahoma" charset="0"/>
              </a:rPr>
              <a:pPr>
                <a:defRPr/>
              </a:pPr>
              <a:t>8</a:t>
            </a:fld>
            <a:endParaRPr lang="en-US" sz="1000" b="0" dirty="0">
              <a:latin typeface="Tahoma" charset="0"/>
            </a:endParaRPr>
          </a:p>
        </p:txBody>
      </p:sp>
    </p:spTree>
    <p:extLst>
      <p:ext uri="{BB962C8B-B14F-4D97-AF65-F5344CB8AC3E}">
        <p14:creationId xmlns:p14="http://schemas.microsoft.com/office/powerpoint/2010/main" val="166423766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0999" y="1128336"/>
            <a:ext cx="8382000" cy="664797"/>
          </a:xfrm>
        </p:spPr>
        <p:txBody>
          <a:bodyPr wrap="square" numCol="1" anchorCtr="0" compatLnSpc="1">
            <a:prstTxWarp prst="textNoShape">
              <a:avLst/>
            </a:prstTxWarp>
            <a:normAutofit fontScale="90000"/>
          </a:bodyPr>
          <a:lstStyle/>
          <a:p>
            <a:r>
              <a:rPr lang="en-US" b="1" dirty="0">
                <a:effectLst>
                  <a:outerShdw blurRad="38100" dist="38100" dir="2700000" algn="tl">
                    <a:srgbClr val="DDDDDD"/>
                  </a:outerShdw>
                </a:effectLst>
                <a:latin typeface="Arial" charset="0"/>
                <a:ea typeface="ＭＳ Ｐゴシック" charset="0"/>
              </a:rPr>
              <a:t>Hadoop Architecture</a:t>
            </a:r>
          </a:p>
        </p:txBody>
      </p:sp>
      <p:sp>
        <p:nvSpPr>
          <p:cNvPr id="5124" name="Slide Number Placeholder 3"/>
          <p:cNvSpPr>
            <a:spLocks noGrp="1"/>
          </p:cNvSpPr>
          <p:nvPr>
            <p:ph type="sldNum" sz="quarter" idx="12"/>
          </p:nvPr>
        </p:nvSpPr>
        <p:spPr bwMode="auto">
          <a:xfrm>
            <a:off x="8764588" y="6297613"/>
            <a:ext cx="303212" cy="401637"/>
          </a:xfrm>
          <a:prstGeom prst="rect">
            <a:avLst/>
          </a:prstGeo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fld id="{D4731E97-0F38-C54C-9563-2D361A374AD3}" type="slidenum">
              <a:rPr lang="en-US">
                <a:latin typeface="Century Gothic" charset="0"/>
              </a:rPr>
              <a:pPr/>
              <a:t>9</a:t>
            </a:fld>
            <a:endParaRPr lang="en-US">
              <a:latin typeface="Century Gothic" charset="0"/>
            </a:endParaRPr>
          </a:p>
        </p:txBody>
      </p:sp>
      <p:pic>
        <p:nvPicPr>
          <p:cNvPr id="3" name="Picture 2"/>
          <p:cNvPicPr>
            <a:picLocks noChangeAspect="1"/>
          </p:cNvPicPr>
          <p:nvPr/>
        </p:nvPicPr>
        <p:blipFill>
          <a:blip r:embed="rId3"/>
          <a:stretch>
            <a:fillRect/>
          </a:stretch>
        </p:blipFill>
        <p:spPr>
          <a:xfrm>
            <a:off x="222068" y="2198336"/>
            <a:ext cx="8699863" cy="2983360"/>
          </a:xfrm>
          <a:prstGeom prst="rect">
            <a:avLst/>
          </a:prstGeom>
        </p:spPr>
      </p:pic>
      <p:sp>
        <p:nvSpPr>
          <p:cNvPr id="4" name="TextBox 3"/>
          <p:cNvSpPr txBox="1"/>
          <p:nvPr/>
        </p:nvSpPr>
        <p:spPr>
          <a:xfrm>
            <a:off x="484715" y="5327306"/>
            <a:ext cx="8437216" cy="276999"/>
          </a:xfrm>
          <a:prstGeom prst="rect">
            <a:avLst/>
          </a:prstGeom>
          <a:noFill/>
        </p:spPr>
        <p:txBody>
          <a:bodyPr wrap="square" rtlCol="0">
            <a:spAutoFit/>
          </a:bodyPr>
          <a:lstStyle/>
          <a:p>
            <a:r>
              <a:rPr lang="en-US" sz="1200" dirty="0"/>
              <a:t>Source: http://radar.oreilly.com/2014/01/an-introduction-to-hadoop-2-0-understanding-the-new-data-operating-system.html</a:t>
            </a:r>
          </a:p>
        </p:txBody>
      </p:sp>
    </p:spTree>
    <p:extLst>
      <p:ext uri="{BB962C8B-B14F-4D97-AF65-F5344CB8AC3E}">
        <p14:creationId xmlns:p14="http://schemas.microsoft.com/office/powerpoint/2010/main" val="8663611"/>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Retrospect</Template>
  <TotalTime>12699</TotalTime>
  <Words>2219</Words>
  <Application>Microsoft Macintosh PowerPoint</Application>
  <PresentationFormat>On-screen Show (4:3)</PresentationFormat>
  <Paragraphs>650</Paragraphs>
  <Slides>44</Slides>
  <Notes>30</Notes>
  <HiddenSlides>0</HiddenSlides>
  <MMClips>0</MMClips>
  <ScaleCrop>false</ScaleCrop>
  <HeadingPairs>
    <vt:vector size="6" baseType="variant">
      <vt:variant>
        <vt:lpstr>Fonts Used</vt:lpstr>
      </vt:variant>
      <vt:variant>
        <vt:i4>16</vt:i4>
      </vt:variant>
      <vt:variant>
        <vt:lpstr>Theme</vt:lpstr>
      </vt:variant>
      <vt:variant>
        <vt:i4>1</vt:i4>
      </vt:variant>
      <vt:variant>
        <vt:lpstr>Slide Titles</vt:lpstr>
      </vt:variant>
      <vt:variant>
        <vt:i4>44</vt:i4>
      </vt:variant>
    </vt:vector>
  </HeadingPairs>
  <TitlesOfParts>
    <vt:vector size="61" baseType="lpstr">
      <vt:lpstr>Calibri</vt:lpstr>
      <vt:lpstr>Calibri Light</vt:lpstr>
      <vt:lpstr>Cambria Math</vt:lpstr>
      <vt:lpstr>Candara</vt:lpstr>
      <vt:lpstr>Century Gothic</vt:lpstr>
      <vt:lpstr>Courier New</vt:lpstr>
      <vt:lpstr>Franklin Gothic Book</vt:lpstr>
      <vt:lpstr>Microsoft Sans Serif</vt:lpstr>
      <vt:lpstr>MS PGothic</vt:lpstr>
      <vt:lpstr>ＭＳ Ｐゴシック</vt:lpstr>
      <vt:lpstr>Rix고딕 B</vt:lpstr>
      <vt:lpstr>Rix정고딕 B</vt:lpstr>
      <vt:lpstr>Segoe</vt:lpstr>
      <vt:lpstr>Tahoma</vt:lpstr>
      <vt:lpstr>Wingdings</vt:lpstr>
      <vt:lpstr>Arial</vt:lpstr>
      <vt:lpstr>Retrospect</vt:lpstr>
      <vt:lpstr>Geospatial Hadoop</vt:lpstr>
      <vt:lpstr>Outline</vt:lpstr>
      <vt:lpstr>PowerPoint Presentation</vt:lpstr>
      <vt:lpstr>PowerPoint Presentation</vt:lpstr>
      <vt:lpstr>Geospatial Big Data: NYC taxi trip records</vt:lpstr>
      <vt:lpstr>Distributed Computing using Hadoop</vt:lpstr>
      <vt:lpstr>Origins of MapReduce and Hadoop</vt:lpstr>
      <vt:lpstr>Characteristics of Hadoop</vt:lpstr>
      <vt:lpstr>Hadoop Architecture</vt:lpstr>
      <vt:lpstr>HDFS</vt:lpstr>
      <vt:lpstr>Terminologies</vt:lpstr>
      <vt:lpstr>Terminologies</vt:lpstr>
      <vt:lpstr>MapReduce computing paradigm</vt:lpstr>
      <vt:lpstr>Example: word count in a corpus</vt:lpstr>
      <vt:lpstr>Mapper</vt:lpstr>
      <vt:lpstr>Shuffle</vt:lpstr>
      <vt:lpstr>Reducer</vt:lpstr>
      <vt:lpstr>Combiner</vt:lpstr>
      <vt:lpstr>Reducer + Combiner</vt:lpstr>
      <vt:lpstr>Hadoop Streaming API: Delegation of Map and Reduce tasks</vt:lpstr>
      <vt:lpstr>Basic Hadoop Commands</vt:lpstr>
      <vt:lpstr>Hadoop in ROGER</vt:lpstr>
      <vt:lpstr>Case Study:  New York taxi pick-up and drop-off density maps at the traffic analysis zone (TAZ) level </vt:lpstr>
      <vt:lpstr>Taxi Data</vt:lpstr>
      <vt:lpstr>NYC Traffic Analysis Zones</vt:lpstr>
      <vt:lpstr>MapReduce for Density maps</vt:lpstr>
      <vt:lpstr>New York taxi pickup passenger density map</vt:lpstr>
      <vt:lpstr>Find the cell number (index) that a point belongs to:</vt:lpstr>
      <vt:lpstr>New York taxi pickup density map (TAZ level)</vt:lpstr>
      <vt:lpstr>Implementations</vt:lpstr>
      <vt:lpstr>GIS Tools for Hadoop by ESRI</vt:lpstr>
      <vt:lpstr>Improve efficiency with spatial indexing</vt:lpstr>
      <vt:lpstr>Illustration of Quad-Tree for indexing points</vt:lpstr>
      <vt:lpstr>Illustration of Quad-Tree for polygons</vt:lpstr>
      <vt:lpstr>Applications of Quad-Tree</vt:lpstr>
      <vt:lpstr>Applications of Quad-Tree</vt:lpstr>
      <vt:lpstr>PowerPoint Presentation</vt:lpstr>
      <vt:lpstr>Code repository</vt:lpstr>
      <vt:lpstr>Preparing data in HDFS</vt:lpstr>
      <vt:lpstr>Converting Feature class to JSON</vt:lpstr>
      <vt:lpstr>Java-based MapReduce</vt:lpstr>
      <vt:lpstr>Hive Query</vt:lpstr>
      <vt:lpstr>Hadoop Streaming API based (Python)</vt:lpstr>
      <vt:lpstr>Thanks!</vt:lpstr>
    </vt:vector>
  </TitlesOfParts>
  <Manager/>
  <Company>UIUC</Company>
  <LinksUpToDate>false</LinksUpToDate>
  <SharedDoc>false</SharedDoc>
  <HyperlinkBase/>
  <HyperlinksChanged>false</HyperlinksChanged>
  <AppVersion>15.0030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Annual Progress Update and Strategic Planning</dc:title>
  <dc:subject/>
  <dc:creator>Shaowen</dc:creator>
  <cp:keywords/>
  <dc:description/>
  <cp:lastModifiedBy>Junjun Yin</cp:lastModifiedBy>
  <cp:revision>1849</cp:revision>
  <cp:lastPrinted>2013-09-23T17:54:31Z</cp:lastPrinted>
  <dcterms:created xsi:type="dcterms:W3CDTF">2012-09-19T16:58:51Z</dcterms:created>
  <dcterms:modified xsi:type="dcterms:W3CDTF">2017-02-16T06:50:14Z</dcterms:modified>
  <cp:category/>
</cp:coreProperties>
</file>